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 id="2147483660" r:id="rId2"/>
  </p:sldMasterIdLst>
  <p:notesMasterIdLst>
    <p:notesMasterId r:id="rId30"/>
  </p:notesMasterIdLst>
  <p:handoutMasterIdLst>
    <p:handoutMasterId r:id="rId31"/>
  </p:handoutMasterIdLst>
  <p:sldIdLst>
    <p:sldId id="301" r:id="rId3"/>
    <p:sldId id="307" r:id="rId4"/>
    <p:sldId id="308" r:id="rId5"/>
    <p:sldId id="309" r:id="rId6"/>
    <p:sldId id="310" r:id="rId7"/>
    <p:sldId id="311" r:id="rId8"/>
    <p:sldId id="312" r:id="rId9"/>
    <p:sldId id="313" r:id="rId10"/>
    <p:sldId id="314" r:id="rId11"/>
    <p:sldId id="315" r:id="rId12"/>
    <p:sldId id="316" r:id="rId13"/>
    <p:sldId id="317" r:id="rId14"/>
    <p:sldId id="318" r:id="rId15"/>
    <p:sldId id="319" r:id="rId16"/>
    <p:sldId id="320" r:id="rId17"/>
    <p:sldId id="321" r:id="rId18"/>
    <p:sldId id="322" r:id="rId19"/>
    <p:sldId id="323" r:id="rId20"/>
    <p:sldId id="324" r:id="rId21"/>
    <p:sldId id="325" r:id="rId22"/>
    <p:sldId id="326" r:id="rId23"/>
    <p:sldId id="327" r:id="rId24"/>
    <p:sldId id="328" r:id="rId25"/>
    <p:sldId id="329" r:id="rId26"/>
    <p:sldId id="330" r:id="rId27"/>
    <p:sldId id="331" r:id="rId28"/>
    <p:sldId id="332" r:id="rId29"/>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6083" autoAdjust="0"/>
    <p:restoredTop sz="94364" autoAdjust="0"/>
  </p:normalViewPr>
  <p:slideViewPr>
    <p:cSldViewPr snapToGrid="0" snapToObjects="1">
      <p:cViewPr varScale="1">
        <p:scale>
          <a:sx n="73" d="100"/>
          <a:sy n="73" d="100"/>
        </p:scale>
        <p:origin x="864"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theme" Target="theme/theme1.xml"/><Relationship Id="rId8"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12/7/2017</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smtClean="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smtClean="0">
                <a:solidFill>
                  <a:schemeClr val="dk1"/>
                </a:solidFill>
                <a:latin typeface="Arial"/>
                <a:ea typeface="Arial"/>
                <a:cs typeface="Arial"/>
                <a:sym typeface="Arial"/>
              </a:rPr>
              <a:t>1) MathType Plugin</a:t>
            </a:r>
          </a:p>
          <a:p>
            <a:r>
              <a:rPr lang="en-US" sz="1200" b="0" i="0" u="none" strike="noStrike" kern="1200" cap="none" dirty="0" smtClean="0">
                <a:solidFill>
                  <a:schemeClr val="dk1"/>
                </a:solidFill>
                <a:latin typeface="Arial"/>
                <a:ea typeface="Arial"/>
                <a:cs typeface="Arial"/>
                <a:sym typeface="Arial"/>
              </a:rPr>
              <a:t>2) Math Player (free versions available)</a:t>
            </a:r>
          </a:p>
          <a:p>
            <a:r>
              <a:rPr lang="en-US" sz="1200" b="0" i="0" u="none" strike="noStrike" kern="1200" cap="none" dirty="0" smtClean="0">
                <a:solidFill>
                  <a:schemeClr val="dk1"/>
                </a:solidFill>
                <a:latin typeface="Arial"/>
                <a:ea typeface="Arial"/>
                <a:cs typeface="Arial"/>
                <a:sym typeface="Arial"/>
              </a:rPr>
              <a:t>3) NVDA Reader (free versions available)</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3099114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lvl="0" defTabSz="457200"/>
            <a:r>
              <a:rPr lang="en-US" sz="1200" kern="1200" dirty="0">
                <a:solidFill>
                  <a:prstClr val="black"/>
                </a:solidFill>
                <a:latin typeface="Times New Roman" charset="0"/>
                <a:ea typeface="+mn-ea"/>
                <a:cs typeface="+mn-cs"/>
              </a:rPr>
              <a:t>Notes:</a:t>
            </a:r>
          </a:p>
        </p:txBody>
      </p:sp>
    </p:spTree>
    <p:extLst>
      <p:ext uri="{BB962C8B-B14F-4D97-AF65-F5344CB8AC3E}">
        <p14:creationId xmlns:p14="http://schemas.microsoft.com/office/powerpoint/2010/main" val="26199829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dirty="0">
              <a:solidFill>
                <a:schemeClr val="lt1"/>
              </a:solidFill>
              <a:latin typeface="Arial"/>
              <a:ea typeface="Arial"/>
              <a:cs typeface="Arial"/>
              <a:sym typeface="Aria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8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245734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Two Conten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2" name="Shape 32"/>
          <p:cNvSpPr txBox="1">
            <a:spLocks noGrp="1"/>
          </p:cNvSpPr>
          <p:nvPr>
            <p:ph type="body" idx="1"/>
          </p:nvPr>
        </p:nvSpPr>
        <p:spPr>
          <a:xfrm>
            <a:off x="457200" y="1600200"/>
            <a:ext cx="82296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smtClean="0"/>
          </a:p>
          <a:p>
            <a:pPr lvl="1"/>
            <a:endParaRPr lang="en-US" dirty="0" smtClean="0"/>
          </a:p>
          <a:p>
            <a:pPr lvl="2"/>
            <a:endParaRPr dirty="0"/>
          </a:p>
        </p:txBody>
      </p:sp>
      <p:sp>
        <p:nvSpPr>
          <p:cNvPr id="33" name="Shape 33"/>
          <p:cNvSpPr txBox="1">
            <a:spLocks noGrp="1"/>
          </p:cNvSpPr>
          <p:nvPr>
            <p:ph type="body" idx="2"/>
          </p:nvPr>
        </p:nvSpPr>
        <p:spPr>
          <a:xfrm>
            <a:off x="457200" y="3962400"/>
            <a:ext cx="82296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smtClean="0"/>
          </a:p>
          <a:p>
            <a:pPr lvl="1"/>
            <a:endParaRPr lang="en-US" dirty="0" smtClean="0"/>
          </a:p>
          <a:p>
            <a:pPr lvl="2"/>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46176256"/>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lank">
    <p:spTree>
      <p:nvGrpSpPr>
        <p:cNvPr id="1" name="Shape 79"/>
        <p:cNvGrpSpPr/>
        <p:nvPr/>
      </p:nvGrpSpPr>
      <p:grpSpPr>
        <a:xfrm>
          <a:off x="0" y="0"/>
          <a:ext cx="0" cy="0"/>
          <a:chOff x="0" y="0"/>
          <a:chExt cx="0" cy="0"/>
        </a:xfrm>
      </p:grpSpPr>
      <p:sp>
        <p:nvSpPr>
          <p:cNvPr id="80" name="Shape 80"/>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1" name="Shape 81"/>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2" name="Shape 82"/>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a:solidFill>
                  <a:srgbClr val="3399B5"/>
                </a:solidFill>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marL="118872" indent="-118872">
              <a:buClr>
                <a:srgbClr val="007FA3"/>
              </a:buClr>
              <a:buSzPct val="25000"/>
              <a:defRPr sz="1600"/>
            </a:lvl1pPr>
            <a:lvl2pPr marL="569913"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12/7/2017</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7691506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3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600200"/>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12/7/2017</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3" name="Content Placeholder 2"/>
          <p:cNvSpPr>
            <a:spLocks noGrp="1"/>
          </p:cNvSpPr>
          <p:nvPr>
            <p:ph idx="13"/>
          </p:nvPr>
        </p:nvSpPr>
        <p:spPr>
          <a:xfrm>
            <a:off x="473720" y="2807084"/>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Content Placeholder 2"/>
          <p:cNvSpPr>
            <a:spLocks noGrp="1"/>
          </p:cNvSpPr>
          <p:nvPr>
            <p:ph idx="14"/>
          </p:nvPr>
        </p:nvSpPr>
        <p:spPr>
          <a:xfrm>
            <a:off x="473720" y="4013968"/>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13836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Tree>
    <p:extLst>
      <p:ext uri="{BB962C8B-B14F-4D97-AF65-F5344CB8AC3E}">
        <p14:creationId xmlns:p14="http://schemas.microsoft.com/office/powerpoint/2010/main" val="30688579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idx="10"/>
          </p:nvPr>
        </p:nvSpPr>
        <p:spPr/>
        <p:txBody>
          <a:bodyPr/>
          <a:lstStyle/>
          <a:p>
            <a:endParaRPr lang="en-US" dirty="0"/>
          </a:p>
        </p:txBody>
      </p:sp>
      <p:sp>
        <p:nvSpPr>
          <p:cNvPr id="3" name="Date Placeholder 2"/>
          <p:cNvSpPr>
            <a:spLocks noGrp="1"/>
          </p:cNvSpPr>
          <p:nvPr>
            <p:ph type="dt" idx="1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1030429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5" name="Shape 55"/>
          <p:cNvSpPr txBox="1">
            <a:spLocks noGrp="1"/>
          </p:cNvSpPr>
          <p:nvPr>
            <p:ph type="body" idx="1"/>
          </p:nvPr>
        </p:nvSpPr>
        <p:spPr>
          <a:xfrm>
            <a:off x="457200" y="5368160"/>
            <a:ext cx="8229600" cy="916856"/>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26302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and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tabLst>
                <a:tab pos="176213" algn="l"/>
              </a:tabLst>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a:p>
            <a:pPr lvl="1"/>
            <a:endParaRPr lang="en-IN" dirty="0" smtClean="0"/>
          </a:p>
          <a:p>
            <a:pPr lvl="2"/>
            <a:endParaRPr lang="en-IN" dirty="0"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34289802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4" name="Content Placeholder 3"/>
          <p:cNvSpPr>
            <a:spLocks noGrp="1"/>
          </p:cNvSpPr>
          <p:nvPr>
            <p:ph sz="quarter" idx="18"/>
          </p:nvPr>
        </p:nvSpPr>
        <p:spPr>
          <a:xfrm>
            <a:off x="457200" y="5811838"/>
            <a:ext cx="8229600" cy="457200"/>
          </a:xfrm>
        </p:spPr>
        <p:txBody>
          <a:bodyPr/>
          <a:lstStyle>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7"/>
          <p:cNvSpPr>
            <a:spLocks noGrp="1"/>
          </p:cNvSpPr>
          <p:nvPr>
            <p:ph sz="quarter" idx="19"/>
          </p:nvPr>
        </p:nvSpPr>
        <p:spPr>
          <a:xfrm>
            <a:off x="3657601" y="6418263"/>
            <a:ext cx="479834" cy="29845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20"/>
          </p:nvPr>
        </p:nvSpPr>
        <p:spPr>
          <a:xfrm>
            <a:off x="5503863" y="6418263"/>
            <a:ext cx="453317"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Content Placeholder 13"/>
          <p:cNvSpPr>
            <a:spLocks noGrp="1"/>
          </p:cNvSpPr>
          <p:nvPr>
            <p:ph sz="quarter" idx="21"/>
          </p:nvPr>
        </p:nvSpPr>
        <p:spPr>
          <a:xfrm>
            <a:off x="7200900" y="6418263"/>
            <a:ext cx="576027"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Content Placeholder 5"/>
          <p:cNvSpPr>
            <a:spLocks noGrp="1"/>
          </p:cNvSpPr>
          <p:nvPr>
            <p:ph sz="quarter" idx="22"/>
          </p:nvPr>
        </p:nvSpPr>
        <p:spPr>
          <a:xfrm flipH="1">
            <a:off x="7976101" y="6418263"/>
            <a:ext cx="778599"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4479498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3" name="Shape 63"/>
          <p:cNvSpPr txBox="1">
            <a:spLocks noGrp="1"/>
          </p:cNvSpPr>
          <p:nvPr>
            <p:ph type="body" idx="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457200" y="1600200"/>
            <a:ext cx="8229600" cy="45259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15">
            <a:alphaModFix/>
          </a:blip>
          <a:srcRect/>
          <a:stretch/>
        </p:blipFill>
        <p:spPr>
          <a:xfrm>
            <a:off x="443972" y="6429709"/>
            <a:ext cx="917999" cy="279914"/>
          </a:xfrm>
          <a:prstGeom prst="rect">
            <a:avLst/>
          </a:prstGeom>
          <a:noFill/>
          <a:ln>
            <a:noFill/>
          </a:ln>
        </p:spPr>
      </p:pic>
      <p:sp>
        <p:nvSpPr>
          <p:cNvPr id="16" name="Text Placeholder 5"/>
          <p:cNvSpPr txBox="1">
            <a:spLocks/>
          </p:cNvSpPr>
          <p:nvPr userDrawn="1"/>
        </p:nvSpPr>
        <p:spPr>
          <a:xfrm>
            <a:off x="2743200" y="6474315"/>
            <a:ext cx="6077663" cy="229382"/>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smtClean="0">
                <a:solidFill>
                  <a:schemeClr val="tx1"/>
                </a:solidFill>
                <a:latin typeface="Verdana"/>
                <a:ea typeface="Verdana" panose="020B0604030504040204" pitchFamily="34" charset="0"/>
                <a:cs typeface="Verdana" panose="020B0604030504040204" pitchFamily="34" charset="0"/>
              </a:rPr>
              <a:t>Copyright © </a:t>
            </a:r>
            <a:r>
              <a:rPr lang="en-US" altLang="en-US" sz="1200" dirty="0" smtClean="0">
                <a:solidFill>
                  <a:schemeClr val="tx1"/>
                </a:solidFill>
                <a:latin typeface="Verdana"/>
                <a:ea typeface="Verdana" panose="020B0604030504040204" pitchFamily="34" charset="0"/>
                <a:cs typeface="Verdana" panose="020B0604030504040204" pitchFamily="34" charset="0"/>
              </a:rPr>
              <a:t>2019, 2016, 2013 </a:t>
            </a:r>
            <a:r>
              <a:rPr lang="en-US" altLang="en-US" sz="1200" dirty="0" smtClean="0">
                <a:solidFill>
                  <a:schemeClr val="tx1"/>
                </a:solidFill>
                <a:latin typeface="Verdana"/>
                <a:ea typeface="Verdana" panose="020B0604030504040204" pitchFamily="34" charset="0"/>
                <a:cs typeface="Verdana" panose="020B0604030504040204" pitchFamily="34" charset="0"/>
              </a:rPr>
              <a:t>Pearson Education, Inc. All Rights 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Tree>
  </p:cSld>
  <p:clrMap bg1="lt1" tx1="dk1" bg2="dk2" tx2="lt2" accent1="accent1" accent2="accent2" accent3="accent3" accent4="accent4" accent5="accent5" accent6="accent6" hlink="hlink" folHlink="folHlink"/>
  <p:sldLayoutIdLst>
    <p:sldLayoutId id="2147483665" r:id="rId1"/>
    <p:sldLayoutId id="2147483666" r:id="rId2"/>
    <p:sldLayoutId id="2147483649" r:id="rId3"/>
    <p:sldLayoutId id="2147483668" r:id="rId4"/>
    <p:sldLayoutId id="2147483669" r:id="rId5"/>
    <p:sldLayoutId id="2147483651" r:id="rId6"/>
    <p:sldLayoutId id="2147483654" r:id="rId7"/>
    <p:sldLayoutId id="2147483655" r:id="rId8"/>
    <p:sldLayoutId id="2147483656" r:id="rId9"/>
    <p:sldLayoutId id="2147483667" r:id="rId10"/>
    <p:sldLayoutId id="2147483657" r:id="rId11"/>
    <p:sldLayoutId id="2147483673" r:id="rId12"/>
    <p:sldLayoutId id="2147483678"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4">
            <a:alphaModFix/>
          </a:blip>
          <a:srcRect/>
          <a:stretch/>
        </p:blipFill>
        <p:spPr>
          <a:xfrm>
            <a:off x="443972" y="6429709"/>
            <a:ext cx="917999" cy="279914"/>
          </a:xfrm>
          <a:prstGeom prst="rect">
            <a:avLst/>
          </a:prstGeom>
          <a:noFill/>
          <a:ln>
            <a:noFill/>
          </a:ln>
        </p:spPr>
      </p:pic>
    </p:spTree>
    <p:extLst>
      <p:ext uri="{BB962C8B-B14F-4D97-AF65-F5344CB8AC3E}">
        <p14:creationId xmlns:p14="http://schemas.microsoft.com/office/powerpoint/2010/main" val="200283969"/>
      </p:ext>
    </p:extLst>
  </p:cSld>
  <p:clrMap bg1="lt1" tx1="dk1" bg2="dk2" tx2="lt2" accent1="accent1" accent2="accent2" accent3="accent3" accent4="accent4" accent5="accent5" accent6="accent6" hlink="hlink" folHlink="folHlink"/>
  <p:sldLayoutIdLst>
    <p:sldLayoutId id="2147483664" r:id="rId1"/>
    <p:sldLayoutId id="2147483693"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55588" marR="0" lvl="0" indent="-25603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15371"/>
            <a:ext cx="8363663" cy="961482"/>
          </a:xfrm>
        </p:spPr>
        <p:txBody>
          <a:bodyPr anchor="ctr"/>
          <a:lstStyle/>
          <a:p>
            <a:r>
              <a:rPr lang="en-US" dirty="0"/>
              <a:t>Supply Chain Management: Strategy, Planning, and Operation</a:t>
            </a:r>
            <a:endParaRPr lang="en-US" dirty="0">
              <a:solidFill>
                <a:schemeClr val="tx2"/>
              </a:solidFill>
            </a:endParaRPr>
          </a:p>
        </p:txBody>
      </p:sp>
      <p:sp>
        <p:nvSpPr>
          <p:cNvPr id="3" name="Text Placeholder 2"/>
          <p:cNvSpPr>
            <a:spLocks noGrp="1"/>
          </p:cNvSpPr>
          <p:nvPr>
            <p:ph type="body" idx="1"/>
          </p:nvPr>
        </p:nvSpPr>
        <p:spPr>
          <a:xfrm>
            <a:off x="457199" y="1266231"/>
            <a:ext cx="8229600" cy="389592"/>
          </a:xfrm>
        </p:spPr>
        <p:txBody>
          <a:bodyPr/>
          <a:lstStyle/>
          <a:p>
            <a:r>
              <a:rPr lang="en-US" dirty="0" smtClean="0">
                <a:latin typeface="+mn-lt"/>
              </a:rPr>
              <a:t>Seventh Edition</a:t>
            </a:r>
            <a:endParaRPr lang="en-US" dirty="0">
              <a:latin typeface="+mn-lt"/>
            </a:endParaRPr>
          </a:p>
        </p:txBody>
      </p:sp>
      <p:sp>
        <p:nvSpPr>
          <p:cNvPr id="4" name="Text Placeholder 3"/>
          <p:cNvSpPr>
            <a:spLocks noGrp="1"/>
          </p:cNvSpPr>
          <p:nvPr>
            <p:ph type="body" idx="2"/>
          </p:nvPr>
        </p:nvSpPr>
        <p:spPr>
          <a:xfrm>
            <a:off x="5029200" y="1930400"/>
            <a:ext cx="3657600" cy="1094683"/>
          </a:xfrm>
        </p:spPr>
        <p:txBody>
          <a:bodyPr/>
          <a:lstStyle/>
          <a:p>
            <a:pPr lvl="0" algn="ctr"/>
            <a:r>
              <a:rPr lang="en-US" b="1" dirty="0">
                <a:latin typeface="+mn-lt"/>
              </a:rPr>
              <a:t>Chapter </a:t>
            </a:r>
            <a:r>
              <a:rPr lang="en-US" b="1" dirty="0" smtClean="0">
                <a:latin typeface="+mn-lt"/>
              </a:rPr>
              <a:t>9</a:t>
            </a:r>
            <a:endParaRPr lang="en-US" b="1" dirty="0">
              <a:latin typeface="+mn-lt"/>
            </a:endParaRPr>
          </a:p>
        </p:txBody>
      </p:sp>
      <p:sp>
        <p:nvSpPr>
          <p:cNvPr id="5" name="Text Placeholder 4"/>
          <p:cNvSpPr>
            <a:spLocks noGrp="1"/>
          </p:cNvSpPr>
          <p:nvPr>
            <p:ph type="body" idx="3"/>
          </p:nvPr>
        </p:nvSpPr>
        <p:spPr>
          <a:xfrm>
            <a:off x="5029200" y="3114461"/>
            <a:ext cx="3657600" cy="968808"/>
          </a:xfrm>
        </p:spPr>
        <p:txBody>
          <a:bodyPr/>
          <a:lstStyle/>
          <a:p>
            <a:pPr algn="ctr"/>
            <a:r>
              <a:rPr lang="en-US" dirty="0">
                <a:latin typeface="+mn-lt"/>
              </a:rPr>
              <a:t>Sales and Operations Planning in a Supply Chain</a:t>
            </a:r>
            <a:endParaRPr lang="en-US" sz="2400" dirty="0">
              <a:latin typeface="+mn-lt"/>
            </a:endParaRPr>
          </a:p>
        </p:txBody>
      </p:sp>
      <p:pic>
        <p:nvPicPr>
          <p:cNvPr id="9" name="Picture 8" descr="Front cover: Supply Chain Management: Strategy, Planning, and Operation Seventh Edition by Chopra."/>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676" y="1752820"/>
            <a:ext cx="3598949" cy="4390364"/>
          </a:xfrm>
          <a:prstGeom prst="rect">
            <a:avLst/>
          </a:prstGeom>
          <a:ln w="6350" cmpd="sng">
            <a:solidFill>
              <a:schemeClr val="tx1"/>
            </a:solidFill>
          </a:ln>
        </p:spPr>
      </p:pic>
      <p:sp>
        <p:nvSpPr>
          <p:cNvPr id="6" name="Text Placeholder 5"/>
          <p:cNvSpPr>
            <a:spLocks noGrp="1"/>
          </p:cNvSpPr>
          <p:nvPr>
            <p:ph type="body" idx="13"/>
          </p:nvPr>
        </p:nvSpPr>
        <p:spPr>
          <a:xfrm>
            <a:off x="2743200" y="6474315"/>
            <a:ext cx="6077663" cy="229382"/>
          </a:xfrm>
        </p:spPr>
        <p:txBody>
          <a:bodyPr anchor="ctr"/>
          <a:lstStyle/>
          <a:p>
            <a:pPr algn="r"/>
            <a:r>
              <a:rPr lang="en-US" altLang="en-US" sz="1200" dirty="0" smtClean="0">
                <a:solidFill>
                  <a:schemeClr val="tx1"/>
                </a:solidFill>
                <a:latin typeface="Verdana"/>
                <a:ea typeface="Verdana" panose="020B0604030504040204" pitchFamily="34" charset="0"/>
                <a:cs typeface="Verdana" panose="020B0604030504040204" pitchFamily="34" charset="0"/>
              </a:rPr>
              <a:t>Copyright © </a:t>
            </a:r>
            <a:r>
              <a:rPr lang="en-US" altLang="en-US" sz="1200" dirty="0" smtClean="0">
                <a:solidFill>
                  <a:schemeClr val="tx1"/>
                </a:solidFill>
                <a:latin typeface="Verdana"/>
                <a:ea typeface="Verdana" panose="020B0604030504040204" pitchFamily="34" charset="0"/>
                <a:cs typeface="Verdana" panose="020B0604030504040204" pitchFamily="34" charset="0"/>
              </a:rPr>
              <a:t>2019, 2016, 2013 </a:t>
            </a:r>
            <a:r>
              <a:rPr lang="en-US" altLang="en-US" sz="1200" dirty="0" smtClean="0">
                <a:solidFill>
                  <a:schemeClr val="tx1"/>
                </a:solidFill>
                <a:latin typeface="Verdana"/>
                <a:ea typeface="Verdana" panose="020B0604030504040204" pitchFamily="34" charset="0"/>
                <a:cs typeface="Verdana" panose="020B0604030504040204" pitchFamily="34" charset="0"/>
              </a:rPr>
              <a:t>Pearson Education, Inc. All Rights 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1404159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Sales and Operations Planning at Red Tomato</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408709"/>
          </a:xfrm>
        </p:spPr>
        <p:txBody>
          <a:bodyPr/>
          <a:lstStyle/>
          <a:p>
            <a:pPr marL="0" indent="0">
              <a:buNone/>
            </a:pPr>
            <a:r>
              <a:rPr lang="en-US" sz="2000" b="1" kern="1200" dirty="0" smtClean="0">
                <a:solidFill>
                  <a:schemeClr val="tx1"/>
                </a:solidFill>
                <a:latin typeface="+mn-lt"/>
              </a:rPr>
              <a:t>Table 9-2 </a:t>
            </a:r>
            <a:r>
              <a:rPr lang="en-US" sz="2000" kern="1200" dirty="0" smtClean="0">
                <a:solidFill>
                  <a:schemeClr val="tx1"/>
                </a:solidFill>
                <a:latin typeface="+mn-lt"/>
              </a:rPr>
              <a:t>Costs </a:t>
            </a:r>
            <a:r>
              <a:rPr lang="en-US" sz="2000" kern="1200" dirty="0">
                <a:solidFill>
                  <a:schemeClr val="tx1"/>
                </a:solidFill>
                <a:latin typeface="+mn-lt"/>
              </a:rPr>
              <a:t>for Red Tomato and Green </a:t>
            </a:r>
            <a:r>
              <a:rPr lang="en-US" sz="2000" kern="1200" dirty="0" smtClean="0">
                <a:solidFill>
                  <a:schemeClr val="tx1"/>
                </a:solidFill>
                <a:latin typeface="+mn-lt"/>
              </a:rPr>
              <a:t>Thumb</a:t>
            </a:r>
            <a:endParaRPr lang="en-US" sz="2000" kern="1200" dirty="0">
              <a:solidFill>
                <a:schemeClr val="tx1"/>
              </a:solidFill>
              <a:latin typeface="+mn-lt"/>
            </a:endParaRPr>
          </a:p>
        </p:txBody>
      </p:sp>
      <p:graphicFrame>
        <p:nvGraphicFramePr>
          <p:cNvPr id="4" name="Table 3"/>
          <p:cNvGraphicFramePr>
            <a:graphicFrameLocks noGrp="1"/>
          </p:cNvGraphicFramePr>
          <p:nvPr>
            <p:extLst>
              <p:ext uri="{D42A27DB-BD31-4B8C-83A1-F6EECF244321}">
                <p14:modId xmlns:p14="http://schemas.microsoft.com/office/powerpoint/2010/main" val="1356682020"/>
              </p:ext>
            </p:extLst>
          </p:nvPr>
        </p:nvGraphicFramePr>
        <p:xfrm>
          <a:off x="1485483" y="2452852"/>
          <a:ext cx="6173034" cy="3708400"/>
        </p:xfrm>
        <a:graphic>
          <a:graphicData uri="http://schemas.openxmlformats.org/drawingml/2006/table">
            <a:tbl>
              <a:tblPr firstRow="1" bandRow="1">
                <a:tableStyleId>{2D5ABB26-0587-4C30-8999-92F81FD0307C}</a:tableStyleId>
              </a:tblPr>
              <a:tblGrid>
                <a:gridCol w="4229100">
                  <a:extLst>
                    <a:ext uri="{9D8B030D-6E8A-4147-A177-3AD203B41FA5}">
                      <a16:colId xmlns:a16="http://schemas.microsoft.com/office/drawing/2014/main" val="20000"/>
                    </a:ext>
                  </a:extLst>
                </a:gridCol>
                <a:gridCol w="1943934">
                  <a:extLst>
                    <a:ext uri="{9D8B030D-6E8A-4147-A177-3AD203B41FA5}">
                      <a16:colId xmlns:a16="http://schemas.microsoft.com/office/drawing/2014/main" val="20001"/>
                    </a:ext>
                  </a:extLst>
                </a:gridCol>
              </a:tblGrid>
              <a:tr h="370840">
                <a:tc>
                  <a:txBody>
                    <a:bodyPr/>
                    <a:lstStyle/>
                    <a:p>
                      <a:pPr marL="266700" indent="0"/>
                      <a:r>
                        <a:rPr lang="en-US" sz="1800" b="1" kern="1200" dirty="0" smtClean="0">
                          <a:solidFill>
                            <a:schemeClr val="tx1"/>
                          </a:solidFill>
                          <a:latin typeface="+mn-lt"/>
                          <a:ea typeface="+mn-ea"/>
                          <a:cs typeface="+mn-cs"/>
                        </a:rPr>
                        <a:t>Item</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1800" b="1" kern="1200" dirty="0" smtClean="0">
                          <a:solidFill>
                            <a:schemeClr val="tx1"/>
                          </a:solidFill>
                          <a:latin typeface="+mn-lt"/>
                          <a:ea typeface="+mn-ea"/>
                          <a:cs typeface="+mn-cs"/>
                        </a:rPr>
                        <a:t>Cost</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370840">
                <a:tc>
                  <a:txBody>
                    <a:bodyPr/>
                    <a:lstStyle/>
                    <a:p>
                      <a:pPr marL="26670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Material cost</a:t>
                      </a:r>
                      <a:endParaRPr lang="en-US" dirty="0" smtClean="0"/>
                    </a:p>
                  </a:txBody>
                  <a:tcPr>
                    <a:lnT w="12700" cap="flat" cmpd="sng" algn="ctr">
                      <a:solidFill>
                        <a:scrgbClr r="0" g="0" b="0"/>
                      </a:solidFill>
                      <a:prstDash val="solid"/>
                      <a:round/>
                      <a:headEnd type="none" w="med" len="med"/>
                      <a:tailEnd type="none" w="med" len="med"/>
                    </a:lnT>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$10/unit</a:t>
                      </a:r>
                      <a:endParaRPr lang="en-US" dirty="0" smtClean="0"/>
                    </a:p>
                  </a:txBody>
                  <a:tcPr>
                    <a:lnT w="12700" cap="flat" cmpd="sng" algn="ctr">
                      <a:solidFill>
                        <a:scrgbClr r="0" g="0" b="0"/>
                      </a:solidFill>
                      <a:prstDash val="solid"/>
                      <a:round/>
                      <a:headEnd type="none" w="med" len="med"/>
                      <a:tailEnd type="none" w="med" len="med"/>
                    </a:lnT>
                    <a:solidFill>
                      <a:srgbClr val="FFFFFF"/>
                    </a:solidFill>
                  </a:tcPr>
                </a:tc>
                <a:extLst>
                  <a:ext uri="{0D108BD9-81ED-4DB2-BD59-A6C34878D82A}">
                    <a16:rowId xmlns:a16="http://schemas.microsoft.com/office/drawing/2014/main" val="10002"/>
                  </a:ext>
                </a:extLst>
              </a:tr>
              <a:tr h="370840">
                <a:tc>
                  <a:txBody>
                    <a:bodyPr/>
                    <a:lstStyle/>
                    <a:p>
                      <a:pPr marL="26670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Inventory holding cost</a:t>
                      </a:r>
                      <a:endParaRPr lang="en-US" dirty="0" smtClean="0"/>
                    </a:p>
                  </a:txBody>
                  <a:tcPr>
                    <a:solidFill>
                      <a:srgbClr val="FFFFFF"/>
                    </a:solidFill>
                  </a:tcPr>
                </a:tc>
                <a:tc>
                  <a:txBody>
                    <a:bodyPr/>
                    <a:lstStyle/>
                    <a:p>
                      <a:r>
                        <a:rPr lang="en-US" sz="1800" kern="1200" dirty="0" smtClean="0">
                          <a:solidFill>
                            <a:schemeClr val="tx1"/>
                          </a:solidFill>
                          <a:latin typeface="+mn-lt"/>
                          <a:ea typeface="+mn-ea"/>
                          <a:cs typeface="+mn-cs"/>
                        </a:rPr>
                        <a:t>$2/unit/month</a:t>
                      </a:r>
                      <a:endParaRPr lang="en-US" dirty="0"/>
                    </a:p>
                  </a:txBody>
                  <a:tcPr>
                    <a:solidFill>
                      <a:srgbClr val="FFFFFF"/>
                    </a:solidFill>
                  </a:tcPr>
                </a:tc>
                <a:extLst>
                  <a:ext uri="{0D108BD9-81ED-4DB2-BD59-A6C34878D82A}">
                    <a16:rowId xmlns:a16="http://schemas.microsoft.com/office/drawing/2014/main" val="10003"/>
                  </a:ext>
                </a:extLst>
              </a:tr>
              <a:tr h="370840">
                <a:tc>
                  <a:txBody>
                    <a:bodyPr/>
                    <a:lstStyle/>
                    <a:p>
                      <a:pPr marL="266700" indent="0"/>
                      <a:r>
                        <a:rPr lang="en-US" sz="1800" kern="1200" dirty="0" smtClean="0">
                          <a:solidFill>
                            <a:schemeClr val="tx1"/>
                          </a:solidFill>
                          <a:latin typeface="+mn-lt"/>
                          <a:ea typeface="+mn-ea"/>
                          <a:cs typeface="+mn-cs"/>
                        </a:rPr>
                        <a:t>Marginal cost of stockout/backlog</a:t>
                      </a:r>
                      <a:endParaRPr lang="en-US" dirty="0"/>
                    </a:p>
                  </a:txBody>
                  <a:tcP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$5/unit/month</a:t>
                      </a:r>
                      <a:endParaRPr lang="en-US" dirty="0" smtClean="0"/>
                    </a:p>
                  </a:txBody>
                  <a:tcPr>
                    <a:solidFill>
                      <a:srgbClr val="FFFFFF"/>
                    </a:solidFill>
                  </a:tcPr>
                </a:tc>
                <a:extLst>
                  <a:ext uri="{0D108BD9-81ED-4DB2-BD59-A6C34878D82A}">
                    <a16:rowId xmlns:a16="http://schemas.microsoft.com/office/drawing/2014/main" val="10004"/>
                  </a:ext>
                </a:extLst>
              </a:tr>
              <a:tr h="370840">
                <a:tc>
                  <a:txBody>
                    <a:bodyPr/>
                    <a:lstStyle/>
                    <a:p>
                      <a:pPr marL="26670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Hiring and training costs</a:t>
                      </a:r>
                      <a:endParaRPr lang="en-US" dirty="0" smtClean="0"/>
                    </a:p>
                  </a:txBody>
                  <a:tcPr>
                    <a:solidFill>
                      <a:srgbClr val="FFFFFF"/>
                    </a:solidFill>
                  </a:tcPr>
                </a:tc>
                <a:tc>
                  <a:txBody>
                    <a:bodyPr/>
                    <a:lstStyle/>
                    <a:p>
                      <a:r>
                        <a:rPr lang="en-US" sz="1800" kern="1200" dirty="0" smtClean="0">
                          <a:solidFill>
                            <a:schemeClr val="tx1"/>
                          </a:solidFill>
                          <a:latin typeface="+mn-lt"/>
                          <a:ea typeface="+mn-ea"/>
                          <a:cs typeface="+mn-cs"/>
                        </a:rPr>
                        <a:t>$300/worker</a:t>
                      </a:r>
                      <a:endParaRPr lang="en-US" dirty="0"/>
                    </a:p>
                  </a:txBody>
                  <a:tcPr>
                    <a:solidFill>
                      <a:srgbClr val="FFFFFF"/>
                    </a:solidFill>
                  </a:tcPr>
                </a:tc>
                <a:extLst>
                  <a:ext uri="{0D108BD9-81ED-4DB2-BD59-A6C34878D82A}">
                    <a16:rowId xmlns:a16="http://schemas.microsoft.com/office/drawing/2014/main" val="10005"/>
                  </a:ext>
                </a:extLst>
              </a:tr>
              <a:tr h="370840">
                <a:tc>
                  <a:txBody>
                    <a:bodyPr/>
                    <a:lstStyle/>
                    <a:p>
                      <a:pPr marL="26670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Layoff cost</a:t>
                      </a:r>
                      <a:endParaRPr lang="en-US" dirty="0" smtClean="0"/>
                    </a:p>
                  </a:txBody>
                  <a:tcPr>
                    <a:solidFill>
                      <a:srgbClr val="FFFFFF"/>
                    </a:solidFill>
                  </a:tcPr>
                </a:tc>
                <a:tc>
                  <a:txBody>
                    <a:bodyPr/>
                    <a:lstStyle/>
                    <a:p>
                      <a:r>
                        <a:rPr lang="en-US" sz="1800" kern="1200" dirty="0" smtClean="0">
                          <a:solidFill>
                            <a:schemeClr val="tx1"/>
                          </a:solidFill>
                          <a:latin typeface="+mn-lt"/>
                          <a:ea typeface="+mn-ea"/>
                          <a:cs typeface="+mn-cs"/>
                        </a:rPr>
                        <a:t>$500/worker</a:t>
                      </a:r>
                      <a:endParaRPr lang="en-US" dirty="0"/>
                    </a:p>
                  </a:txBody>
                  <a:tcPr>
                    <a:solidFill>
                      <a:srgbClr val="FFFFFF"/>
                    </a:solidFill>
                  </a:tcPr>
                </a:tc>
                <a:extLst>
                  <a:ext uri="{0D108BD9-81ED-4DB2-BD59-A6C34878D82A}">
                    <a16:rowId xmlns:a16="http://schemas.microsoft.com/office/drawing/2014/main" val="10006"/>
                  </a:ext>
                </a:extLst>
              </a:tr>
              <a:tr h="370840">
                <a:tc>
                  <a:txBody>
                    <a:bodyPr/>
                    <a:lstStyle/>
                    <a:p>
                      <a:pPr marL="266700" indent="0"/>
                      <a:r>
                        <a:rPr lang="en-US" sz="1800" kern="1200" dirty="0" smtClean="0">
                          <a:solidFill>
                            <a:schemeClr val="tx1"/>
                          </a:solidFill>
                          <a:latin typeface="+mn-lt"/>
                          <a:ea typeface="+mn-ea"/>
                          <a:cs typeface="+mn-cs"/>
                        </a:rPr>
                        <a:t>Labor hours required</a:t>
                      </a:r>
                      <a:endParaRPr lang="en-US" dirty="0"/>
                    </a:p>
                  </a:txBody>
                  <a:tcP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4/unit</a:t>
                      </a:r>
                      <a:endParaRPr lang="en-US" dirty="0" smtClean="0"/>
                    </a:p>
                  </a:txBody>
                  <a:tcPr>
                    <a:solidFill>
                      <a:srgbClr val="FFFFFF"/>
                    </a:solidFill>
                  </a:tcPr>
                </a:tc>
                <a:extLst>
                  <a:ext uri="{0D108BD9-81ED-4DB2-BD59-A6C34878D82A}">
                    <a16:rowId xmlns:a16="http://schemas.microsoft.com/office/drawing/2014/main" val="10007"/>
                  </a:ext>
                </a:extLst>
              </a:tr>
              <a:tr h="370840">
                <a:tc>
                  <a:txBody>
                    <a:bodyPr/>
                    <a:lstStyle/>
                    <a:p>
                      <a:pPr marL="266700" indent="0"/>
                      <a:r>
                        <a:rPr lang="en-US" sz="1800" kern="1200" dirty="0" smtClean="0">
                          <a:solidFill>
                            <a:schemeClr val="tx1"/>
                          </a:solidFill>
                          <a:latin typeface="+mn-lt"/>
                          <a:ea typeface="+mn-ea"/>
                          <a:cs typeface="+mn-cs"/>
                        </a:rPr>
                        <a:t>Regular time cost</a:t>
                      </a:r>
                      <a:endParaRPr lang="en-US" dirty="0"/>
                    </a:p>
                  </a:txBody>
                  <a:tcPr>
                    <a:solidFill>
                      <a:srgbClr val="FFFFFF"/>
                    </a:solidFill>
                  </a:tcPr>
                </a:tc>
                <a:tc>
                  <a:txBody>
                    <a:bodyPr/>
                    <a:lstStyle/>
                    <a:p>
                      <a:r>
                        <a:rPr lang="en-US" sz="1800" kern="1200" dirty="0" smtClean="0">
                          <a:solidFill>
                            <a:schemeClr val="tx1"/>
                          </a:solidFill>
                          <a:latin typeface="+mn-lt"/>
                          <a:ea typeface="+mn-ea"/>
                          <a:cs typeface="+mn-cs"/>
                        </a:rPr>
                        <a:t>$4/hour</a:t>
                      </a:r>
                      <a:endParaRPr lang="en-US" dirty="0"/>
                    </a:p>
                  </a:txBody>
                  <a:tcPr>
                    <a:solidFill>
                      <a:srgbClr val="FFFFFF"/>
                    </a:solidFill>
                  </a:tcPr>
                </a:tc>
                <a:extLst>
                  <a:ext uri="{0D108BD9-81ED-4DB2-BD59-A6C34878D82A}">
                    <a16:rowId xmlns:a16="http://schemas.microsoft.com/office/drawing/2014/main" val="10008"/>
                  </a:ext>
                </a:extLst>
              </a:tr>
              <a:tr h="370840">
                <a:tc>
                  <a:txBody>
                    <a:bodyPr/>
                    <a:lstStyle/>
                    <a:p>
                      <a:pPr marL="26670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Overtime cost</a:t>
                      </a:r>
                      <a:endParaRPr lang="en-US" dirty="0" smtClean="0"/>
                    </a:p>
                  </a:txBody>
                  <a:tcPr>
                    <a:solidFill>
                      <a:srgbClr val="FFFFFF"/>
                    </a:solidFill>
                  </a:tcPr>
                </a:tc>
                <a:tc>
                  <a:txBody>
                    <a:bodyPr/>
                    <a:lstStyle/>
                    <a:p>
                      <a:r>
                        <a:rPr lang="en-US" sz="1800" kern="1200" dirty="0" smtClean="0">
                          <a:solidFill>
                            <a:schemeClr val="tx1"/>
                          </a:solidFill>
                          <a:latin typeface="+mn-lt"/>
                          <a:ea typeface="+mn-ea"/>
                          <a:cs typeface="+mn-cs"/>
                        </a:rPr>
                        <a:t>$6/hour</a:t>
                      </a:r>
                      <a:endParaRPr lang="en-US" dirty="0"/>
                    </a:p>
                  </a:txBody>
                  <a:tcPr>
                    <a:solidFill>
                      <a:srgbClr val="FFFFFF"/>
                    </a:solidFill>
                  </a:tcPr>
                </a:tc>
                <a:extLst>
                  <a:ext uri="{0D108BD9-81ED-4DB2-BD59-A6C34878D82A}">
                    <a16:rowId xmlns:a16="http://schemas.microsoft.com/office/drawing/2014/main" val="10009"/>
                  </a:ext>
                </a:extLst>
              </a:tr>
              <a:tr h="370840">
                <a:tc>
                  <a:txBody>
                    <a:bodyPr/>
                    <a:lstStyle/>
                    <a:p>
                      <a:pPr marL="266700" indent="0"/>
                      <a:r>
                        <a:rPr lang="en-US" sz="1800" kern="1200" dirty="0" smtClean="0">
                          <a:solidFill>
                            <a:schemeClr val="tx1"/>
                          </a:solidFill>
                          <a:latin typeface="+mn-lt"/>
                          <a:ea typeface="+mn-ea"/>
                          <a:cs typeface="+mn-cs"/>
                        </a:rPr>
                        <a:t>Cost of subcontracting</a:t>
                      </a:r>
                      <a:endParaRPr lang="en-US" dirty="0"/>
                    </a:p>
                  </a:txBody>
                  <a:tcPr>
                    <a:lnB w="28575" cap="flat" cmpd="sng" algn="ctr">
                      <a:solidFill>
                        <a:scrgbClr r="0" g="0" b="0"/>
                      </a:solidFill>
                      <a:prstDash val="solid"/>
                      <a:round/>
                      <a:headEnd type="none" w="med" len="med"/>
                      <a:tailEnd type="none" w="med" len="med"/>
                    </a:lnB>
                    <a:solidFill>
                      <a:srgbClr val="FFFFFF"/>
                    </a:solidFill>
                  </a:tcPr>
                </a:tc>
                <a:tc>
                  <a:txBody>
                    <a:bodyPr/>
                    <a:lstStyle/>
                    <a:p>
                      <a:r>
                        <a:rPr lang="en-US" sz="1800" kern="1200" dirty="0" smtClean="0">
                          <a:solidFill>
                            <a:schemeClr val="tx1"/>
                          </a:solidFill>
                          <a:latin typeface="+mn-lt"/>
                          <a:ea typeface="+mn-ea"/>
                          <a:cs typeface="+mn-cs"/>
                        </a:rPr>
                        <a:t>$30/unit</a:t>
                      </a:r>
                      <a:endParaRPr lang="en-US" dirty="0"/>
                    </a:p>
                  </a:txBody>
                  <a:tcPr>
                    <a:lnB w="28575"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407594110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2057"/>
            <a:ext cx="8229600" cy="707856"/>
          </a:xfrm>
        </p:spPr>
        <p:txBody>
          <a:bodyPr tIns="91425" anchor="b">
            <a:spAutoFit/>
          </a:bodyPr>
          <a:lstStyle/>
          <a:p>
            <a:pPr lvl="0" defTabSz="457200">
              <a:spcBef>
                <a:spcPct val="0"/>
              </a:spcBef>
              <a:buClrTx/>
            </a:pPr>
            <a:r>
              <a:rPr lang="en-US" kern="1200" dirty="0" smtClean="0">
                <a:latin typeface="Times New Roman" panose="02020603050405020304" pitchFamily="18" charset="0"/>
                <a:ea typeface="+mj-ea"/>
                <a:cs typeface="+mj-cs"/>
              </a:rPr>
              <a:t>Managing Demand </a:t>
            </a:r>
            <a:r>
              <a:rPr lang="en-US" sz="2000" b="0" kern="1200" dirty="0" smtClean="0">
                <a:latin typeface="Times New Roman" panose="02020603050405020304" pitchFamily="18" charset="0"/>
                <a:ea typeface="+mj-ea"/>
                <a:cs typeface="+mj-cs"/>
              </a:rPr>
              <a:t>(3 of 4)</a:t>
            </a:r>
            <a:endParaRPr lang="en-US" sz="2000" b="0" kern="1200" dirty="0">
              <a:latin typeface="Times New Roman" panose="02020603050405020304" pitchFamily="18" charset="0"/>
              <a:ea typeface="+mj-ea"/>
              <a:cs typeface="+mj-cs"/>
            </a:endParaRPr>
          </a:p>
        </p:txBody>
      </p:sp>
      <p:pic>
        <p:nvPicPr>
          <p:cNvPr id="5" name="Picture 4" descr="A spread sheet for aggregate plan decision variables. Columns for the spread sheet are as follows. Period. H sub t, number hired. L sub t, number laid off. W sub t, number in the workforce. O sub t, overtime. I sub t, inventory. S sub t, stockout. C sub t, subcontract. P sub t, production. Demand. Price. Cells B 4 through I 4, period 0, are highlighted. Values for each column are as follows. Period. A 4, 0. A 5, 1, A 6, 2. A 7, 3. A 8, 4. A 9, 5. A 10, 6. Values for the number hired, cells B 4 through B 10, are all 0.   Values for the number laid off, cells C 4 and cells C 6 through C 10, are 0. Cell C 5 is 16.  Values for the workforce are as follows. D 4, 80. D 5 through D 10, 64 each.  Values for overtime cells E 4 through E 10 are all 0.  Values for Inventory, are as follows. F 4, 1000. F 5, 1960. F 6, 1520. F 7, 880. F 8, 0. F 9, 140. F 10, 500. Values for stockout are as follows. G 4, 0. G 5, 0. G 6, 0. G 7, 0. G 8, 220. G 9, 0. G 10, 0.  Values for subcontract are as follows. H 4, 0. H 5, 0. H 6, 0. H 7, 0. H 8, 140. H 9, 0. H 10, 0.  Values for production are as follows.  I 4, blank. I 5 through I 10, 2560 each.  Demand values are as follows. J 4, blank. J 5, 1600. J 6, 3000.  J 7, 3200.  J 8, 3800. J9, 2200. J 10, 2200.  Price values are as follows. K 4, blank. K 5 through K 10, 40 each. Total cost, cell C 22 is $422,660. Total revenue, cell C 24, is $640,000. Profit, cell C 25, is $217,34. Promote?,  cell E 24, is 0. Month, cell E 25, is 1. Base price, cell H 23, is $40. Consumption, cell H 24, is 0.10. Forward buy, cell H 25, is 0.20."/>
          <p:cNvPicPr>
            <a:picLocks noChangeAspect="1"/>
          </p:cNvPicPr>
          <p:nvPr/>
        </p:nvPicPr>
        <p:blipFill>
          <a:blip r:embed="rId2"/>
          <a:stretch>
            <a:fillRect/>
          </a:stretch>
        </p:blipFill>
        <p:spPr>
          <a:xfrm>
            <a:off x="652074" y="2074918"/>
            <a:ext cx="7742250" cy="2616200"/>
          </a:xfrm>
          <a:prstGeom prst="rect">
            <a:avLst/>
          </a:prstGeom>
        </p:spPr>
      </p:pic>
      <p:sp>
        <p:nvSpPr>
          <p:cNvPr id="3" name="Text Placeholder 2"/>
          <p:cNvSpPr>
            <a:spLocks noGrp="1"/>
          </p:cNvSpPr>
          <p:nvPr>
            <p:ph type="body" idx="1"/>
          </p:nvPr>
        </p:nvSpPr>
        <p:spPr/>
        <p:txBody>
          <a:bodyPr/>
          <a:lstStyle/>
          <a:p>
            <a:pPr marL="0" indent="0">
              <a:buNone/>
            </a:pPr>
            <a:r>
              <a:rPr lang="en-US" sz="2000" b="1" dirty="0">
                <a:latin typeface="+mn-lt"/>
              </a:rPr>
              <a:t>Figure 9-1 </a:t>
            </a:r>
            <a:r>
              <a:rPr lang="en-US" sz="2000" dirty="0">
                <a:latin typeface="+mn-lt"/>
              </a:rPr>
              <a:t>Base Case Aggregate Plan for Red Tomato and Green Thumb</a:t>
            </a:r>
          </a:p>
        </p:txBody>
      </p:sp>
    </p:spTree>
    <p:extLst>
      <p:ext uri="{BB962C8B-B14F-4D97-AF65-F5344CB8AC3E}">
        <p14:creationId xmlns:p14="http://schemas.microsoft.com/office/powerpoint/2010/main" val="380429434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Managing Demand </a:t>
            </a:r>
            <a:r>
              <a:rPr lang="en-US" sz="2000" b="0" kern="1200" dirty="0" smtClean="0">
                <a:latin typeface="Times New Roman" panose="02020603050405020304" pitchFamily="18" charset="0"/>
                <a:ea typeface="+mj-ea"/>
                <a:cs typeface="+mj-cs"/>
              </a:rPr>
              <a:t>(4 of 4)</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1677352"/>
          </a:xfrm>
        </p:spPr>
        <p:txBody>
          <a:bodyPr wrap="square" lIns="91425" tIns="91425" rIns="91425" bIns="91425">
            <a:spAutoFit/>
          </a:bodyPr>
          <a:lstStyle/>
          <a:p>
            <a:pPr marL="0" lvl="0" indent="0" defTabSz="457200">
              <a:spcAft>
                <a:spcPct val="0"/>
              </a:spcAft>
              <a:buNone/>
              <a:tabLst/>
            </a:pPr>
            <a:r>
              <a:rPr lang="en-US" sz="2400" kern="1200" dirty="0">
                <a:solidFill>
                  <a:srgbClr val="000000"/>
                </a:solidFill>
                <a:latin typeface="Arial (Body)"/>
                <a:ea typeface="+mn-ea"/>
                <a:cs typeface="+mn-cs"/>
              </a:rPr>
              <a:t>Total cost over </a:t>
            </a:r>
            <a:r>
              <a:rPr lang="en-US" sz="2400" kern="1200" dirty="0" smtClean="0">
                <a:solidFill>
                  <a:srgbClr val="000000"/>
                </a:solidFill>
                <a:latin typeface="Arial (Body)"/>
                <a:ea typeface="+mn-ea"/>
                <a:cs typeface="+mn-cs"/>
              </a:rPr>
              <a:t>planning </a:t>
            </a:r>
            <a:r>
              <a:rPr lang="en-US" sz="2400" kern="1200" dirty="0">
                <a:solidFill>
                  <a:srgbClr val="000000"/>
                </a:solidFill>
                <a:latin typeface="Arial (Body)"/>
                <a:ea typeface="+mn-ea"/>
                <a:cs typeface="+mn-cs"/>
              </a:rPr>
              <a:t>horizon = $422,660</a:t>
            </a:r>
          </a:p>
          <a:p>
            <a:pPr marL="0" lvl="0" indent="0" defTabSz="457200">
              <a:spcAft>
                <a:spcPct val="0"/>
              </a:spcAft>
              <a:buNone/>
              <a:tabLst>
                <a:tab pos="993775" algn="l"/>
              </a:tabLst>
            </a:pPr>
            <a:r>
              <a:rPr lang="en-US" sz="2400" kern="1200" dirty="0">
                <a:solidFill>
                  <a:srgbClr val="000000"/>
                </a:solidFill>
                <a:latin typeface="Arial (Body)"/>
                <a:ea typeface="+mn-ea"/>
                <a:cs typeface="+mn-cs"/>
              </a:rPr>
              <a:t>Revenue over planning horizon = $640,000</a:t>
            </a:r>
          </a:p>
          <a:p>
            <a:pPr marL="0" lvl="0" indent="0" defTabSz="457200">
              <a:spcAft>
                <a:spcPct val="0"/>
              </a:spcAft>
              <a:buNone/>
              <a:tabLst/>
            </a:pPr>
            <a:r>
              <a:rPr lang="en-US" sz="2400" kern="1200" dirty="0">
                <a:solidFill>
                  <a:srgbClr val="000000"/>
                </a:solidFill>
                <a:latin typeface="Arial (Body)"/>
                <a:ea typeface="+mn-ea"/>
                <a:cs typeface="+mn-cs"/>
              </a:rPr>
              <a:t>Profit over planning horizon = $217,340</a:t>
            </a:r>
          </a:p>
        </p:txBody>
      </p:sp>
    </p:spTree>
    <p:extLst>
      <p:ext uri="{BB962C8B-B14F-4D97-AF65-F5344CB8AC3E}">
        <p14:creationId xmlns:p14="http://schemas.microsoft.com/office/powerpoint/2010/main" val="66175148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When to Promote</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1854323"/>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Is it more effective to promote during the peak period of off-peak?</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Analyze the impact of a promotion on demand and the resulting optimal aggregate </a:t>
            </a:r>
            <a:r>
              <a:rPr lang="en-US" sz="2400" kern="1200" dirty="0" smtClean="0">
                <a:solidFill>
                  <a:srgbClr val="000000"/>
                </a:solidFill>
                <a:latin typeface="Arial (Body)"/>
                <a:ea typeface="+mn-ea"/>
                <a:cs typeface="+mn-cs"/>
              </a:rPr>
              <a:t>plan</a:t>
            </a:r>
          </a:p>
        </p:txBody>
      </p:sp>
    </p:spTree>
    <p:extLst>
      <p:ext uri="{BB962C8B-B14F-4D97-AF65-F5344CB8AC3E}">
        <p14:creationId xmlns:p14="http://schemas.microsoft.com/office/powerpoint/2010/main" val="387604986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2057"/>
            <a:ext cx="8229600" cy="707856"/>
          </a:xfrm>
        </p:spPr>
        <p:txBody>
          <a:bodyPr tIns="91425" anchor="b">
            <a:spAutoFit/>
          </a:bodyPr>
          <a:lstStyle/>
          <a:p>
            <a:pPr lvl="0" defTabSz="457200">
              <a:spcBef>
                <a:spcPct val="0"/>
              </a:spcBef>
              <a:buClrTx/>
            </a:pPr>
            <a:r>
              <a:rPr lang="en-US" kern="1200" dirty="0" smtClean="0">
                <a:latin typeface="Times New Roman" panose="02020603050405020304" pitchFamily="18" charset="0"/>
                <a:ea typeface="+mj-ea"/>
                <a:cs typeface="+mj-cs"/>
              </a:rPr>
              <a:t>Promotion in January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pic>
        <p:nvPicPr>
          <p:cNvPr id="5" name="Picture 4" descr="A spread sheet for optimal aggregate plan when discounting price in January to $39. Columns for the spread sheet are as follows. Period. H sub t, number hired. L sub t, number laid off. W sub t, number in the workforce. O sub t, overtime. I sub t, inventory. S sub t, stockout. C sub t, subcontract. P sub t, production. Demand. Price. Cells B 4 through I 4, period 0, are highlighted. Values for each column. Period. A 4, 0. A 5, 1, A 6, 2. A 7, 3. A 8, 4. A 9, 5. A 10, 6. Number hired, cells B 4 through B 10, are all 0.  Number laid off. Cells C 4 and cells C 6 through C 10, are 0. Cell C 5 is 15. Workforce are as follows. D 4, 80. D 5 through D 10, 65 each.  Values for overtime cells E 4 through E 10 are all 0. Values for Inventory, are as follows. F 4, 1000. F 5, 600. F 6, 800. F 7, 840. F 8, 0. F 9, 100. F 10, 500.  Values for stockout are as follows. G 4, 0. G 5, 0. G 6, 0. G 7, 0. G 8, 300. G 9, 0. G 10, 0.  Values for subcontract are as follows. H 4, 0. H 5, 0. H 6, 0. H 7, 0. H 8, 60. H 9, 0. H 10, 0.  Values for production are as follows.  I 4, blank. I 5 through I 10, 2600 each.  Demand values are as follows. J 4, blank. J 5, 3000. J 6, 2400.  J 7, 2560.  J 8, 3800. J9, 2200. J 10, 2200.  Price values are as follows. K 4, blank. K 5, 39. K 6 through K 10, 40 each.  Total cost, cell C 22 is $422,080.  Total revenue, cell C 24, is $634,400. Profit, cell C 25, is $221,320. Promote?,  cell E 24, is 1. Month, cell E 25, is 1. Base price, cell H 23, is $40. Consumption, cell H 24, is 0.10. Forward buy, cell H 25, is 0.20"/>
          <p:cNvPicPr>
            <a:picLocks noChangeAspect="1"/>
          </p:cNvPicPr>
          <p:nvPr/>
        </p:nvPicPr>
        <p:blipFill>
          <a:blip r:embed="rId2"/>
          <a:stretch>
            <a:fillRect/>
          </a:stretch>
        </p:blipFill>
        <p:spPr>
          <a:xfrm>
            <a:off x="457200" y="2206946"/>
            <a:ext cx="8033500" cy="2802897"/>
          </a:xfrm>
          <a:prstGeom prst="rect">
            <a:avLst/>
          </a:prstGeom>
        </p:spPr>
      </p:pic>
      <p:sp>
        <p:nvSpPr>
          <p:cNvPr id="3" name="Text Placeholder 2"/>
          <p:cNvSpPr>
            <a:spLocks noGrp="1"/>
          </p:cNvSpPr>
          <p:nvPr>
            <p:ph type="body" idx="1"/>
          </p:nvPr>
        </p:nvSpPr>
        <p:spPr/>
        <p:txBody>
          <a:bodyPr/>
          <a:lstStyle/>
          <a:p>
            <a:pPr marL="0" indent="0">
              <a:buNone/>
            </a:pPr>
            <a:r>
              <a:rPr lang="en-US" sz="2000" b="1" dirty="0">
                <a:latin typeface="+mn-lt"/>
              </a:rPr>
              <a:t>Figure 9-2 </a:t>
            </a:r>
            <a:r>
              <a:rPr lang="en-US" sz="2000" dirty="0">
                <a:latin typeface="+mn-lt"/>
              </a:rPr>
              <a:t>Optimal Aggregate Plan When Discounting Price in January to $39</a:t>
            </a:r>
          </a:p>
        </p:txBody>
      </p:sp>
    </p:spTree>
    <p:extLst>
      <p:ext uri="{BB962C8B-B14F-4D97-AF65-F5344CB8AC3E}">
        <p14:creationId xmlns:p14="http://schemas.microsoft.com/office/powerpoint/2010/main" val="119796322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Promotion in January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1677352"/>
          </a:xfrm>
        </p:spPr>
        <p:txBody>
          <a:bodyPr wrap="square" lIns="91425" tIns="91425" rIns="91425" bIns="91425">
            <a:spAutoFit/>
          </a:bodyPr>
          <a:lstStyle/>
          <a:p>
            <a:pPr marL="0" lvl="0" indent="0" defTabSz="457200">
              <a:spcAft>
                <a:spcPct val="0"/>
              </a:spcAft>
              <a:buNone/>
            </a:pPr>
            <a:r>
              <a:rPr lang="en-US" sz="2400" kern="1200" dirty="0">
                <a:solidFill>
                  <a:srgbClr val="000000"/>
                </a:solidFill>
                <a:latin typeface="Arial (Body)"/>
                <a:ea typeface="+mn-ea"/>
                <a:cs typeface="+mn-cs"/>
              </a:rPr>
              <a:t>Total cost over planning horizon = </a:t>
            </a:r>
            <a:r>
              <a:rPr lang="en-US" sz="2400" kern="1200" dirty="0" smtClean="0">
                <a:solidFill>
                  <a:srgbClr val="000000"/>
                </a:solidFill>
                <a:latin typeface="Arial (Body)"/>
                <a:ea typeface="+mn-ea"/>
                <a:cs typeface="+mn-cs"/>
              </a:rPr>
              <a:t>$422,080</a:t>
            </a:r>
            <a:endParaRPr lang="en-US" sz="2400" kern="1200" dirty="0">
              <a:solidFill>
                <a:srgbClr val="000000"/>
              </a:solidFill>
              <a:latin typeface="Arial (Body)"/>
              <a:ea typeface="+mn-ea"/>
              <a:cs typeface="+mn-cs"/>
            </a:endParaRPr>
          </a:p>
          <a:p>
            <a:pPr marL="174625" lvl="0" indent="-87313" defTabSz="457200">
              <a:spcAft>
                <a:spcPct val="0"/>
              </a:spcAft>
              <a:buNone/>
            </a:pPr>
            <a:r>
              <a:rPr lang="en-US" sz="2400" kern="1200" dirty="0">
                <a:solidFill>
                  <a:srgbClr val="000000"/>
                </a:solidFill>
                <a:latin typeface="Arial (Body)"/>
                <a:ea typeface="+mn-ea"/>
                <a:cs typeface="+mn-cs"/>
              </a:rPr>
              <a:t>Revenue over planning horizon = </a:t>
            </a:r>
            <a:r>
              <a:rPr lang="en-US" sz="2400" kern="1200" dirty="0" smtClean="0">
                <a:solidFill>
                  <a:srgbClr val="000000"/>
                </a:solidFill>
                <a:latin typeface="Arial (Body)"/>
                <a:ea typeface="+mn-ea"/>
                <a:cs typeface="+mn-cs"/>
              </a:rPr>
              <a:t>$643,400</a:t>
            </a:r>
            <a:endParaRPr lang="en-US" sz="2400" kern="1200" dirty="0">
              <a:solidFill>
                <a:srgbClr val="000000"/>
              </a:solidFill>
              <a:latin typeface="Arial (Body)"/>
              <a:ea typeface="+mn-ea"/>
              <a:cs typeface="+mn-cs"/>
            </a:endParaRPr>
          </a:p>
          <a:p>
            <a:pPr marL="623888" lvl="0" indent="0" defTabSz="457200">
              <a:spcAft>
                <a:spcPct val="0"/>
              </a:spcAft>
              <a:buNone/>
            </a:pPr>
            <a:r>
              <a:rPr lang="en-US" sz="2400" kern="1200" dirty="0">
                <a:solidFill>
                  <a:srgbClr val="000000"/>
                </a:solidFill>
                <a:latin typeface="Arial (Body)"/>
                <a:ea typeface="+mn-ea"/>
                <a:cs typeface="+mn-cs"/>
              </a:rPr>
              <a:t>Profit over planning horizon = $221,320</a:t>
            </a:r>
          </a:p>
        </p:txBody>
      </p:sp>
      <p:sp>
        <p:nvSpPr>
          <p:cNvPr id="4" name="Text Placeholder 3"/>
          <p:cNvSpPr>
            <a:spLocks noGrp="1"/>
          </p:cNvSpPr>
          <p:nvPr>
            <p:ph type="body" idx="2"/>
          </p:nvPr>
        </p:nvSpPr>
        <p:spPr>
          <a:xfrm>
            <a:off x="457200" y="3410858"/>
            <a:ext cx="8229600" cy="1677352"/>
          </a:xfrm>
        </p:spPr>
        <p:txBody>
          <a:bodyPr wrap="square" lIns="91425" tIns="91425" rIns="91425" bIns="91425">
            <a:spAutoFit/>
          </a:bodyPr>
          <a:lstStyle/>
          <a:p>
            <a:pPr marL="255651" lvl="0" indent="-255651" defTabSz="457200">
              <a:spcAft>
                <a:spcPct val="0"/>
              </a:spcAft>
              <a:buFont typeface="Arial" panose="020B0604020202020204" pitchFamily="34" charset="0"/>
            </a:pPr>
            <a:r>
              <a:rPr lang="en-US" sz="2400" kern="1200" dirty="0">
                <a:solidFill>
                  <a:srgbClr val="000000"/>
                </a:solidFill>
                <a:latin typeface="Arial (Body)"/>
                <a:ea typeface="+mn-ea"/>
                <a:cs typeface="+mn-cs"/>
              </a:rPr>
              <a:t>Lower seasonal inventory</a:t>
            </a:r>
          </a:p>
          <a:p>
            <a:pPr marL="255651" lvl="0" indent="-255651" defTabSz="457200">
              <a:spcAft>
                <a:spcPct val="0"/>
              </a:spcAft>
              <a:buFont typeface="Arial" panose="020B0604020202020204" pitchFamily="34" charset="0"/>
            </a:pPr>
            <a:r>
              <a:rPr lang="en-US" sz="2400" kern="1200" dirty="0">
                <a:solidFill>
                  <a:srgbClr val="000000"/>
                </a:solidFill>
                <a:latin typeface="Arial (Body)"/>
                <a:ea typeface="+mn-ea"/>
                <a:cs typeface="+mn-cs"/>
              </a:rPr>
              <a:t>A somewhat lower total cost</a:t>
            </a:r>
          </a:p>
          <a:p>
            <a:pPr marL="255651" lvl="0" indent="-255651" defTabSz="457200">
              <a:spcAft>
                <a:spcPct val="0"/>
              </a:spcAft>
              <a:buFont typeface="Arial" panose="020B0604020202020204" pitchFamily="34" charset="0"/>
            </a:pPr>
            <a:r>
              <a:rPr lang="en-US" sz="2400" kern="1200" dirty="0">
                <a:solidFill>
                  <a:srgbClr val="000000"/>
                </a:solidFill>
                <a:latin typeface="Arial (Body)"/>
                <a:ea typeface="+mn-ea"/>
                <a:cs typeface="+mn-cs"/>
              </a:rPr>
              <a:t>A higher total </a:t>
            </a:r>
            <a:r>
              <a:rPr lang="en-US" sz="2400" kern="1200" dirty="0" smtClean="0">
                <a:solidFill>
                  <a:srgbClr val="000000"/>
                </a:solidFill>
                <a:latin typeface="Arial (Body)"/>
                <a:ea typeface="+mn-ea"/>
                <a:cs typeface="+mn-cs"/>
              </a:rPr>
              <a:t>profit</a:t>
            </a:r>
          </a:p>
        </p:txBody>
      </p:sp>
    </p:spTree>
    <p:extLst>
      <p:ext uri="{BB962C8B-B14F-4D97-AF65-F5344CB8AC3E}">
        <p14:creationId xmlns:p14="http://schemas.microsoft.com/office/powerpoint/2010/main" val="209752656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2057"/>
            <a:ext cx="8229600" cy="707856"/>
          </a:xfrm>
        </p:spPr>
        <p:txBody>
          <a:bodyPr tIns="91425" anchor="b">
            <a:spAutoFit/>
          </a:bodyPr>
          <a:lstStyle/>
          <a:p>
            <a:pPr lvl="0" defTabSz="457200">
              <a:spcBef>
                <a:spcPct val="0"/>
              </a:spcBef>
              <a:buClrTx/>
            </a:pPr>
            <a:r>
              <a:rPr lang="en-US" kern="1200" dirty="0" smtClean="0">
                <a:latin typeface="Times New Roman" panose="02020603050405020304" pitchFamily="18" charset="0"/>
                <a:ea typeface="+mj-ea"/>
                <a:cs typeface="+mj-cs"/>
              </a:rPr>
              <a:t>Promotion in April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pic>
        <p:nvPicPr>
          <p:cNvPr id="5" name="Picture 4" descr="A spread sheet for aggregate plan when discounting the price in April to $39. Columns for the spread sheet are as follows. Period. H sub t, number hired. L sub t, number laid off. W sub t, number in the workforce. O sub t, overtime. I sub t, inventory. S sub t, stockout. C sub t, subcontract. P sub t, production. Demand. Price. Cells B 4 through I 4, period 0, are highlighted. Values for each column are as follows. Period. A 4, 0. A 5, 1, A 6, 2. A 7, 3. A 8, 4. A 9, 5. A 10, 6. Values for the number hired, cells B 4 through B 10, are all 0.   Values for the number laid off, cells C 4 and cells C 6 through C 10, are 0. Cell C 5 is 14.  Values for the workforce are as follows. D 4, 80. D 5 through D 10, 66 each.  Values for overtime cells E 4 through E 10 are all 0.  Values for Inventory, are as follows. F 4, 1000. F 5, 2040. F 6, 1680. F 7, 1120. F 8, 0. F 9, 0. F 10, 500. Values for stockout are as follows. G 4, 0. G 5, 0. G 6, 0. G 7, 1260. G 8, 380. G 9, 0. G 10, 0.  Values for subcontract are as follows. H 4, 0. H 5, 0. H 6, 0. H 7, 0. H 8, 40. H 9, 0. H 10, 0.  Values for production are as follows.  I 4, blank. I 5 through I 10, 2640 each.  Demand values are as follows. J 4, blank. J 5, 1600. J 6, 3000.  J 7, 3200.  J 8, 5060. J9, 1760. J 10, 1760.  Price values are as follows. K 4, blank. K 5 through K 7, 39. K 9 through K 10, 40 each. Total cost, cell C 22 is $438,920.  Total revenue, cell C 24, is $650,140.  Profit, cell C 25, is $211,220. Promote?,  cell E 24, is 1. Month, cell E 25, is 4. Base price, cell H 23, is $40. Consumption, cell H 24, is 0.10. Forward buy, cell H 25, is 0.20."/>
          <p:cNvPicPr>
            <a:picLocks noChangeAspect="1"/>
          </p:cNvPicPr>
          <p:nvPr/>
        </p:nvPicPr>
        <p:blipFill>
          <a:blip r:embed="rId2"/>
          <a:stretch>
            <a:fillRect/>
          </a:stretch>
        </p:blipFill>
        <p:spPr>
          <a:xfrm>
            <a:off x="520172" y="1970145"/>
            <a:ext cx="8166628" cy="2811462"/>
          </a:xfrm>
          <a:prstGeom prst="rect">
            <a:avLst/>
          </a:prstGeom>
        </p:spPr>
      </p:pic>
      <p:sp>
        <p:nvSpPr>
          <p:cNvPr id="3" name="Text Placeholder 2"/>
          <p:cNvSpPr>
            <a:spLocks noGrp="1"/>
          </p:cNvSpPr>
          <p:nvPr>
            <p:ph type="body" idx="1"/>
          </p:nvPr>
        </p:nvSpPr>
        <p:spPr/>
        <p:txBody>
          <a:bodyPr/>
          <a:lstStyle/>
          <a:p>
            <a:pPr marL="0" indent="0">
              <a:buNone/>
            </a:pPr>
            <a:r>
              <a:rPr lang="en-US" sz="2000" b="1" dirty="0">
                <a:latin typeface="+mn-lt"/>
              </a:rPr>
              <a:t>Figure 9-3 </a:t>
            </a:r>
            <a:r>
              <a:rPr lang="en-US" sz="2000" dirty="0">
                <a:latin typeface="+mn-lt"/>
              </a:rPr>
              <a:t>Optimal Aggregate Plan When Discounting Price in April to $39</a:t>
            </a:r>
          </a:p>
        </p:txBody>
      </p:sp>
    </p:spTree>
    <p:extLst>
      <p:ext uri="{BB962C8B-B14F-4D97-AF65-F5344CB8AC3E}">
        <p14:creationId xmlns:p14="http://schemas.microsoft.com/office/powerpoint/2010/main" val="171537485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Promotion in April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sp>
        <p:nvSpPr>
          <p:cNvPr id="4" name="Text Placeholder 3"/>
          <p:cNvSpPr>
            <a:spLocks noGrp="1"/>
          </p:cNvSpPr>
          <p:nvPr>
            <p:ph type="body" idx="1"/>
          </p:nvPr>
        </p:nvSpPr>
        <p:spPr>
          <a:xfrm>
            <a:off x="457200" y="1600200"/>
            <a:ext cx="8229600" cy="1677352"/>
          </a:xfrm>
        </p:spPr>
        <p:txBody>
          <a:bodyPr wrap="square" lIns="91425" tIns="91425" rIns="91425" bIns="91425">
            <a:spAutoFit/>
          </a:bodyPr>
          <a:lstStyle/>
          <a:p>
            <a:pPr marL="0" indent="0">
              <a:buNone/>
            </a:pPr>
            <a:r>
              <a:rPr lang="en-US" sz="2400" dirty="0"/>
              <a:t>Total cost over planning horizon = $438,920</a:t>
            </a:r>
          </a:p>
          <a:p>
            <a:pPr marL="87313" indent="0">
              <a:buNone/>
            </a:pPr>
            <a:r>
              <a:rPr lang="en-US" sz="2400" dirty="0"/>
              <a:t>Revenue over planning horizon = $650,140</a:t>
            </a:r>
          </a:p>
          <a:p>
            <a:pPr marL="623888" indent="0">
              <a:buNone/>
            </a:pPr>
            <a:r>
              <a:rPr lang="en-US" sz="2400" dirty="0"/>
              <a:t>Profit over planning horizon = $211,220</a:t>
            </a:r>
          </a:p>
        </p:txBody>
      </p:sp>
      <p:sp>
        <p:nvSpPr>
          <p:cNvPr id="3" name="Text Placeholder 2"/>
          <p:cNvSpPr>
            <a:spLocks noGrp="1"/>
          </p:cNvSpPr>
          <p:nvPr>
            <p:ph type="body" idx="2"/>
          </p:nvPr>
        </p:nvSpPr>
        <p:spPr>
          <a:xfrm>
            <a:off x="457200" y="3367318"/>
            <a:ext cx="8229600" cy="1669143"/>
          </a:xfrm>
        </p:spPr>
        <p:txBody>
          <a:bodyPr/>
          <a:lstStyle/>
          <a:p>
            <a:pPr marL="255651" lvl="0" indent="-255651" defTabSz="457200">
              <a:spcAft>
                <a:spcPct val="0"/>
              </a:spcAft>
              <a:buFont typeface="Arial" panose="020B0604020202020204" pitchFamily="34" charset="0"/>
            </a:pPr>
            <a:r>
              <a:rPr lang="en-US" sz="2400" kern="1200" dirty="0">
                <a:solidFill>
                  <a:srgbClr val="000000"/>
                </a:solidFill>
                <a:latin typeface="Arial (Body)"/>
              </a:rPr>
              <a:t>Higher seasonal inventory</a:t>
            </a:r>
          </a:p>
          <a:p>
            <a:pPr marL="255651" lvl="0" indent="-255651" defTabSz="457200">
              <a:spcAft>
                <a:spcPct val="0"/>
              </a:spcAft>
              <a:buFont typeface="Arial" panose="020B0604020202020204" pitchFamily="34" charset="0"/>
            </a:pPr>
            <a:r>
              <a:rPr lang="en-US" sz="2400" kern="1200" dirty="0">
                <a:solidFill>
                  <a:srgbClr val="000000"/>
                </a:solidFill>
                <a:latin typeface="Arial (Body)"/>
              </a:rPr>
              <a:t>A somewhat higher total cost</a:t>
            </a:r>
          </a:p>
          <a:p>
            <a:pPr marL="255651" lvl="0" indent="-255651" defTabSz="457200">
              <a:spcAft>
                <a:spcPct val="0"/>
              </a:spcAft>
              <a:buFont typeface="Arial" panose="020B0604020202020204" pitchFamily="34" charset="0"/>
            </a:pPr>
            <a:r>
              <a:rPr lang="en-US" sz="2400" kern="1200" dirty="0">
                <a:solidFill>
                  <a:srgbClr val="000000"/>
                </a:solidFill>
                <a:latin typeface="Arial (Body)"/>
              </a:rPr>
              <a:t>A slightly smaller total profit</a:t>
            </a:r>
          </a:p>
        </p:txBody>
      </p:sp>
    </p:spTree>
    <p:extLst>
      <p:ext uri="{BB962C8B-B14F-4D97-AF65-F5344CB8AC3E}">
        <p14:creationId xmlns:p14="http://schemas.microsoft.com/office/powerpoint/2010/main" val="353173326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Discount Leads to Large Increase in Consumption </a:t>
            </a:r>
            <a:r>
              <a:rPr lang="en-US" sz="2000" b="0" kern="1200" dirty="0" smtClean="0">
                <a:latin typeface="Times New Roman" panose="02020603050405020304" pitchFamily="18" charset="0"/>
                <a:ea typeface="+mj-ea"/>
                <a:cs typeface="+mj-cs"/>
              </a:rPr>
              <a:t>(1 of 4)</a:t>
            </a:r>
            <a:endParaRPr lang="en-US" sz="2000" b="0" kern="1200" dirty="0">
              <a:latin typeface="Times New Roman" panose="02020603050405020304" pitchFamily="18" charset="0"/>
              <a:ea typeface="+mj-ea"/>
              <a:cs typeface="+mj-cs"/>
            </a:endParaRPr>
          </a:p>
        </p:txBody>
      </p:sp>
      <p:sp>
        <p:nvSpPr>
          <p:cNvPr id="3" name="Content Placeholder 2"/>
          <p:cNvSpPr>
            <a:spLocks noGrp="1"/>
          </p:cNvSpPr>
          <p:nvPr>
            <p:ph type="body" idx="1"/>
          </p:nvPr>
        </p:nvSpPr>
        <p:spPr>
          <a:xfrm>
            <a:off x="457200" y="1600200"/>
            <a:ext cx="8229600" cy="553968"/>
          </a:xfrm>
        </p:spPr>
        <p:txBody>
          <a:bodyPr wrap="square" lIns="91425" tIns="91425" rIns="91425" bIns="91425">
            <a:spAutoFit/>
          </a:bodyPr>
          <a:lstStyle/>
          <a:p>
            <a:pPr marL="255651" lvl="0" indent="-255651" defTabSz="457200">
              <a:spcAft>
                <a:spcPct val="0"/>
              </a:spcAft>
              <a:buFont typeface="Arial" panose="020B0604020202020204" pitchFamily="34" charset="0"/>
            </a:pPr>
            <a:r>
              <a:rPr lang="en-US" sz="2400" kern="1200" dirty="0">
                <a:solidFill>
                  <a:srgbClr val="000000"/>
                </a:solidFill>
                <a:latin typeface="Arial (Body)"/>
                <a:ea typeface="+mn-ea"/>
                <a:cs typeface="+mn-cs"/>
              </a:rPr>
              <a:t>Promotion in </a:t>
            </a:r>
            <a:r>
              <a:rPr lang="en-US" sz="2400" kern="1200" dirty="0" smtClean="0">
                <a:solidFill>
                  <a:srgbClr val="000000"/>
                </a:solidFill>
                <a:latin typeface="Arial (Body)"/>
                <a:ea typeface="+mn-ea"/>
                <a:cs typeface="+mn-cs"/>
              </a:rPr>
              <a:t>January</a:t>
            </a:r>
          </a:p>
        </p:txBody>
      </p:sp>
      <p:pic>
        <p:nvPicPr>
          <p:cNvPr id="6" name="Picture 5" descr="A spread sheet for optimal aggregate plan when discounting price in January to $39 with large increase in demand. Columns for the spread sheet are as follows. Period. H sub t, number hired. L sub t, number laid off. W sub t, number in the workforce. O sub t, overtime. I sub t, inventory. S sub t, stockout. C sub t, subcontract. P sub t, production. Demand. Price. Cells B 4 through I 4, period 0, are highlighted. Values for each column are as follows. Period. A 4, 0. A 5, 1, A 6, 2. A 7, 3. A 8, 4. A 9, 5. A 10, 6. Values for the number hired, cells B 4 through B 10, are all 0. Values for the number laid off, cells C 4 and C 5, and cells C 7 through C 10, are 0. Cell C 6 is 11.  Values for the workforce are as follows. D 4, 80. D 5, 80. D 6 through D 10, 69 each. Values for overtime cells E 4 through E 10 are all 0.b Values for Inventory, are as follows. F 4, 1000. F 5, 0. F 6, 220. F 7, 420. F 8, 0. F 9, 0. F 10, 500. b values for stockout are as follows. G 4, 0. G 5, 140. G 6, 0. G 7, 0. G 8, 620. G 9, 60. G 10, 0. Values for subcontract are as follows. H 4, 0. H 5, 100. H 6, 0. H 7, 0. H 8, 0. H 9, 0. H 10, 0. Values for production are as follows.  I 4, blank. I 5, 3200. I 6 through I 10, 2760 each. • Demand values are as follows. J 4, blank. J 5, 4440. J 6, 2400.  J 7, 2560.  J 8, 3800. J9, 2200. J 10, 2200.  Price values are as follows. K 4, blank. K 5, 39. K 6 through K 10, 40 each. Total cost, cell C 22 is $456,880. Total revenue, cell C 24, is $699,560,  Profit, cell C 25, is $242,680.  Promote?,  cell E 24, is 1. Month, cell E 25, is 1. Base price, cell H 23, is $40. Consumption, cell H 24, is 1.00. Forward buy, cell H 25, is 0.20"/>
          <p:cNvPicPr>
            <a:picLocks noChangeAspect="1"/>
          </p:cNvPicPr>
          <p:nvPr/>
        </p:nvPicPr>
        <p:blipFill>
          <a:blip r:embed="rId2"/>
          <a:stretch>
            <a:fillRect/>
          </a:stretch>
        </p:blipFill>
        <p:spPr>
          <a:xfrm>
            <a:off x="604400" y="2422185"/>
            <a:ext cx="7935200" cy="2768600"/>
          </a:xfrm>
          <a:prstGeom prst="rect">
            <a:avLst/>
          </a:prstGeom>
        </p:spPr>
      </p:pic>
      <p:sp>
        <p:nvSpPr>
          <p:cNvPr id="4" name="Text Placeholder 3"/>
          <p:cNvSpPr>
            <a:spLocks noGrp="1"/>
          </p:cNvSpPr>
          <p:nvPr>
            <p:ph type="body" idx="2"/>
          </p:nvPr>
        </p:nvSpPr>
        <p:spPr>
          <a:xfrm>
            <a:off x="457200" y="5476736"/>
            <a:ext cx="8229600" cy="764407"/>
          </a:xfrm>
        </p:spPr>
        <p:txBody>
          <a:bodyPr/>
          <a:lstStyle/>
          <a:p>
            <a:pPr marL="0" indent="0">
              <a:buNone/>
            </a:pPr>
            <a:r>
              <a:rPr lang="en-US" sz="2000" b="1" dirty="0">
                <a:latin typeface="+mn-lt"/>
              </a:rPr>
              <a:t>Figure 9-4 </a:t>
            </a:r>
            <a:r>
              <a:rPr lang="en-US" sz="2000" dirty="0">
                <a:latin typeface="+mn-lt"/>
              </a:rPr>
              <a:t>Optimal Aggregate Plan When Discounting Price in January to $39 with Large Increase in Demand</a:t>
            </a:r>
          </a:p>
        </p:txBody>
      </p:sp>
    </p:spTree>
    <p:extLst>
      <p:ext uri="{BB962C8B-B14F-4D97-AF65-F5344CB8AC3E}">
        <p14:creationId xmlns:p14="http://schemas.microsoft.com/office/powerpoint/2010/main" val="301084690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Discount Leads to Large Increase in Consumption </a:t>
            </a:r>
            <a:r>
              <a:rPr lang="en-US" sz="2000" b="0" kern="1200" dirty="0" smtClean="0">
                <a:latin typeface="Times New Roman" panose="02020603050405020304" pitchFamily="18" charset="0"/>
                <a:ea typeface="+mj-ea"/>
                <a:cs typeface="+mj-cs"/>
              </a:rPr>
              <a:t>(2 of 4)</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1677352"/>
          </a:xfrm>
        </p:spPr>
        <p:txBody>
          <a:bodyPr wrap="square" lIns="91425" tIns="91425" rIns="91425" bIns="91425">
            <a:spAutoFit/>
          </a:bodyPr>
          <a:lstStyle/>
          <a:p>
            <a:pPr marL="0" lvl="0" indent="0" defTabSz="457200">
              <a:spcAft>
                <a:spcPct val="0"/>
              </a:spcAft>
              <a:buNone/>
            </a:pPr>
            <a:r>
              <a:rPr lang="en-US" sz="2400" kern="1200" dirty="0">
                <a:solidFill>
                  <a:srgbClr val="000000"/>
                </a:solidFill>
                <a:latin typeface="Arial (Body)"/>
                <a:ea typeface="+mn-ea"/>
                <a:cs typeface="+mn-cs"/>
              </a:rPr>
              <a:t>Total cost over planning horizon = $456,880</a:t>
            </a:r>
          </a:p>
          <a:p>
            <a:pPr marL="87313" lvl="0" indent="0" defTabSz="457200">
              <a:spcAft>
                <a:spcPct val="0"/>
              </a:spcAft>
              <a:buNone/>
            </a:pPr>
            <a:r>
              <a:rPr lang="en-US" sz="2400" kern="1200" dirty="0">
                <a:solidFill>
                  <a:srgbClr val="000000"/>
                </a:solidFill>
                <a:latin typeface="Arial (Body)"/>
                <a:ea typeface="+mn-ea"/>
                <a:cs typeface="+mn-cs"/>
              </a:rPr>
              <a:t>Revenue over planning horizon = $699,560</a:t>
            </a:r>
          </a:p>
          <a:p>
            <a:pPr marL="623888" lvl="0" indent="0" defTabSz="457200">
              <a:spcAft>
                <a:spcPct val="0"/>
              </a:spcAft>
              <a:buNone/>
            </a:pPr>
            <a:r>
              <a:rPr lang="en-US" sz="2400" kern="1200" dirty="0">
                <a:solidFill>
                  <a:srgbClr val="000000"/>
                </a:solidFill>
                <a:latin typeface="Arial (Body)"/>
                <a:ea typeface="+mn-ea"/>
                <a:cs typeface="+mn-cs"/>
              </a:rPr>
              <a:t>Profit over planning horizon = $242,680</a:t>
            </a:r>
          </a:p>
        </p:txBody>
      </p:sp>
      <p:sp>
        <p:nvSpPr>
          <p:cNvPr id="4" name="Text Placeholder 3"/>
          <p:cNvSpPr>
            <a:spLocks noGrp="1"/>
          </p:cNvSpPr>
          <p:nvPr>
            <p:ph type="body" idx="2"/>
          </p:nvPr>
        </p:nvSpPr>
        <p:spPr>
          <a:xfrm>
            <a:off x="457200" y="3367316"/>
            <a:ext cx="8229600" cy="553968"/>
          </a:xfrm>
        </p:spPr>
        <p:txBody>
          <a:bodyPr wrap="square" lIns="91425" tIns="91425" rIns="91425" bIns="91425">
            <a:spAutoFit/>
          </a:bodyPr>
          <a:lstStyle/>
          <a:p>
            <a:pPr marL="255651" lvl="0" indent="-255651" defTabSz="457200">
              <a:spcAft>
                <a:spcPct val="0"/>
              </a:spcAft>
              <a:buFont typeface="Arial" panose="020B0604020202020204" pitchFamily="34" charset="0"/>
            </a:pPr>
            <a:r>
              <a:rPr lang="en-US" sz="2400" kern="1200" dirty="0">
                <a:solidFill>
                  <a:srgbClr val="000000"/>
                </a:solidFill>
                <a:latin typeface="Arial (Body)"/>
              </a:rPr>
              <a:t>Higher total profit than base case</a:t>
            </a:r>
          </a:p>
        </p:txBody>
      </p:sp>
    </p:spTree>
    <p:extLst>
      <p:ext uri="{BB962C8B-B14F-4D97-AF65-F5344CB8AC3E}">
        <p14:creationId xmlns:p14="http://schemas.microsoft.com/office/powerpoint/2010/main" val="23923336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Learning Objectives</a:t>
            </a:r>
            <a:endParaRPr lang="en-US"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idx="1"/>
          </p:nvPr>
        </p:nvSpPr>
        <p:spPr>
          <a:xfrm>
            <a:off x="457200" y="1600200"/>
            <a:ext cx="8229600" cy="2223655"/>
          </a:xfrm>
        </p:spPr>
        <p:txBody>
          <a:bodyPr wrap="square" lIns="91425" tIns="91425" rIns="91425" bIns="91425">
            <a:spAutoFit/>
          </a:bodyPr>
          <a:lstStyle/>
          <a:p>
            <a:pPr marL="0" lvl="0" indent="0" defTabSz="457200">
              <a:spcAft>
                <a:spcPct val="0"/>
              </a:spcAft>
              <a:buSzPct val="100000"/>
              <a:buNone/>
            </a:pPr>
            <a:r>
              <a:rPr lang="en-US" sz="2400" b="1" kern="1200" dirty="0" smtClean="0">
                <a:solidFill>
                  <a:schemeClr val="tx2"/>
                </a:solidFill>
                <a:latin typeface="Arial (Body)"/>
                <a:ea typeface="+mn-ea"/>
                <a:cs typeface="+mn-cs"/>
              </a:rPr>
              <a:t>9.1</a:t>
            </a:r>
            <a:r>
              <a:rPr lang="en-US" sz="2400" kern="1200" dirty="0">
                <a:solidFill>
                  <a:srgbClr val="000000"/>
                </a:solidFill>
                <a:latin typeface="Arial (Body)"/>
                <a:ea typeface="+mn-ea"/>
                <a:cs typeface="+mn-cs"/>
              </a:rPr>
              <a:t>	Manage supply and demand to improve synchronization in a supply chain in the face of predictable variability.</a:t>
            </a:r>
          </a:p>
          <a:p>
            <a:pPr marL="0" lvl="0" indent="0" defTabSz="457200">
              <a:spcAft>
                <a:spcPct val="0"/>
              </a:spcAft>
              <a:buSzPct val="100000"/>
              <a:buNone/>
            </a:pPr>
            <a:r>
              <a:rPr lang="en-US" sz="2400" b="1" kern="1200" dirty="0">
                <a:solidFill>
                  <a:schemeClr val="tx2"/>
                </a:solidFill>
                <a:latin typeface="Arial (Body)"/>
                <a:ea typeface="+mn-ea"/>
                <a:cs typeface="+mn-cs"/>
              </a:rPr>
              <a:t>9.2</a:t>
            </a:r>
            <a:r>
              <a:rPr lang="en-US" sz="2400" kern="1200" dirty="0">
                <a:solidFill>
                  <a:srgbClr val="000000"/>
                </a:solidFill>
                <a:latin typeface="Arial (Body)"/>
                <a:ea typeface="+mn-ea"/>
                <a:cs typeface="+mn-cs"/>
              </a:rPr>
              <a:t>	Use sales and operations planning to maximize profitability when faced with predictable variability in a supply chain.</a:t>
            </a:r>
          </a:p>
        </p:txBody>
      </p:sp>
    </p:spTree>
    <p:extLst>
      <p:ext uri="{BB962C8B-B14F-4D97-AF65-F5344CB8AC3E}">
        <p14:creationId xmlns:p14="http://schemas.microsoft.com/office/powerpoint/2010/main" val="92009840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Discount Leads to Large Increase in Consumption </a:t>
            </a:r>
            <a:r>
              <a:rPr lang="en-US" sz="2000" b="0" kern="1200" dirty="0" smtClean="0">
                <a:latin typeface="Times New Roman" panose="02020603050405020304" pitchFamily="18" charset="0"/>
                <a:ea typeface="+mj-ea"/>
                <a:cs typeface="+mj-cs"/>
              </a:rPr>
              <a:t>(3 of 4)</a:t>
            </a:r>
            <a:endParaRPr lang="en-US" sz="2000" b="0" kern="1200" dirty="0">
              <a:latin typeface="Times New Roman" panose="02020603050405020304" pitchFamily="18" charset="0"/>
              <a:ea typeface="+mj-ea"/>
              <a:cs typeface="+mj-cs"/>
            </a:endParaRPr>
          </a:p>
        </p:txBody>
      </p:sp>
      <p:sp>
        <p:nvSpPr>
          <p:cNvPr id="3" name="Content Placeholder 2"/>
          <p:cNvSpPr>
            <a:spLocks noGrp="1"/>
          </p:cNvSpPr>
          <p:nvPr>
            <p:ph type="body" idx="1"/>
          </p:nvPr>
        </p:nvSpPr>
        <p:spPr>
          <a:xfrm>
            <a:off x="457200" y="1600200"/>
            <a:ext cx="8229600" cy="553968"/>
          </a:xfrm>
        </p:spPr>
        <p:txBody>
          <a:bodyPr wrap="square" lIns="91425" tIns="91425" rIns="91425" bIns="91425">
            <a:spAutoFit/>
          </a:bodyPr>
          <a:lstStyle/>
          <a:p>
            <a:pPr marL="255651" lvl="0" indent="-255651" defTabSz="457200">
              <a:spcAft>
                <a:spcPct val="0"/>
              </a:spcAft>
              <a:buFont typeface="Arial" panose="020B0604020202020204" pitchFamily="34" charset="0"/>
            </a:pPr>
            <a:r>
              <a:rPr lang="en-US" sz="2400" kern="1200" dirty="0">
                <a:solidFill>
                  <a:srgbClr val="000000"/>
                </a:solidFill>
                <a:latin typeface="+mn-lt"/>
                <a:ea typeface="+mn-ea"/>
                <a:cs typeface="+mn-cs"/>
              </a:rPr>
              <a:t>Promotion in </a:t>
            </a:r>
            <a:r>
              <a:rPr lang="en-US" sz="2400" kern="1200" dirty="0" smtClean="0">
                <a:solidFill>
                  <a:srgbClr val="000000"/>
                </a:solidFill>
                <a:latin typeface="+mn-lt"/>
                <a:ea typeface="+mn-ea"/>
                <a:cs typeface="+mn-cs"/>
              </a:rPr>
              <a:t>April</a:t>
            </a:r>
          </a:p>
        </p:txBody>
      </p:sp>
      <p:pic>
        <p:nvPicPr>
          <p:cNvPr id="6" name="Picture 5" descr="Optimal aggregate plan when discounting price in April to $39 with large increase in demand. A spread sheet for optimal aggregate when discounting price in April to $39 with large increase in demand. Columns for the spread sheet are as follows. Period. H sub t, number hired. L sub t, number laid off. W sub t, number in the workforce. O sub t, overtime. I sub t, inventory. S sub t, stockout. C sub t, subcontract. P sub t, production. Demand. Price. Cells B 4 through I 4, period 0, are highlighted. Values for each column are as follows. Period. A 4, 0. A 5, 1, A 6, 2. A 7, 3. A 8, 4. A 9, 5. A 10, 6. Values for the number hired, cells B 4 through B 10, are all 0.   Values for the number laid off, cells C 4 through C 10, are 0.  Values for the workforce, D 4 through D 10, are 80 each.  Values for overtime cells E 4 through E 10 are all 0.  Values for Inventory, are as follows. F 4, 1000. F 5, 2600. F 6, 2800. F 7, 2800. F 8, 0. F 9, 0. F 10, 500.  Values for stockout are as follows. G 4, 0. G 5, 0. G 6, 0. G 7, 0. G 8, 2380. G 9, 940. G 10, 0.  Values for subcontract are as follows. H 4, 0. H 5, 0. H 6, 0. H 7, 0. H 8, 100. H 9, 0. H 10, 0. Values for production are as follows.  I 4, blank. I 5 through I 10, 3200 each.  Demand values are as follows. J 4, blank. J 5, 1600. J 6, 3000.  J 7, 3200.  J 8, 8480. J9, 1760. J 10, 1760. Price values are as follows. K 4, blank. K 5 through K 7, 40 each, K 8, 39, K 9 and K 10, 40.  Total cost, cell C 22 is $536,200. Total revenue, cell C 24, is $783,520. Profit, cell C 25, is $247,320. Promote?,  cell E 24, is 1. Month, cell E 25, is 4. Base price, cell H 23, is $40. Consumption, cell H 24, is 1.00. Forward buy, cell H 25, is 0.20."/>
          <p:cNvPicPr>
            <a:picLocks noChangeAspect="1"/>
          </p:cNvPicPr>
          <p:nvPr/>
        </p:nvPicPr>
        <p:blipFill>
          <a:blip r:embed="rId2"/>
          <a:stretch>
            <a:fillRect/>
          </a:stretch>
        </p:blipFill>
        <p:spPr>
          <a:xfrm>
            <a:off x="634402" y="2621371"/>
            <a:ext cx="7231237" cy="2535886"/>
          </a:xfrm>
          <a:prstGeom prst="rect">
            <a:avLst/>
          </a:prstGeom>
        </p:spPr>
      </p:pic>
      <p:sp>
        <p:nvSpPr>
          <p:cNvPr id="4" name="Text Placeholder 3"/>
          <p:cNvSpPr>
            <a:spLocks noGrp="1"/>
          </p:cNvSpPr>
          <p:nvPr>
            <p:ph type="body" idx="2"/>
          </p:nvPr>
        </p:nvSpPr>
        <p:spPr>
          <a:xfrm>
            <a:off x="457200" y="5470634"/>
            <a:ext cx="8229600" cy="788276"/>
          </a:xfrm>
        </p:spPr>
        <p:txBody>
          <a:bodyPr/>
          <a:lstStyle/>
          <a:p>
            <a:pPr marL="0" indent="0">
              <a:buNone/>
            </a:pPr>
            <a:r>
              <a:rPr lang="en-US" sz="2000" b="1" dirty="0">
                <a:latin typeface="+mn-lt"/>
              </a:rPr>
              <a:t>Figure 9-5 </a:t>
            </a:r>
            <a:r>
              <a:rPr lang="en-US" sz="2000" dirty="0">
                <a:latin typeface="+mn-lt"/>
              </a:rPr>
              <a:t>Optimal Aggregate Plan When Discounting Price in April to $39 with Large Increase in </a:t>
            </a:r>
            <a:r>
              <a:rPr lang="en-US" sz="2000" dirty="0" smtClean="0">
                <a:latin typeface="+mn-lt"/>
              </a:rPr>
              <a:t>Demand</a:t>
            </a:r>
            <a:endParaRPr lang="en-US" sz="2000" kern="1200" dirty="0">
              <a:solidFill>
                <a:srgbClr val="000000"/>
              </a:solidFill>
              <a:latin typeface="+mn-lt"/>
            </a:endParaRPr>
          </a:p>
        </p:txBody>
      </p:sp>
    </p:spTree>
    <p:extLst>
      <p:ext uri="{BB962C8B-B14F-4D97-AF65-F5344CB8AC3E}">
        <p14:creationId xmlns:p14="http://schemas.microsoft.com/office/powerpoint/2010/main" val="83027998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Discount Leads to Large Increase in Consumption </a:t>
            </a:r>
            <a:r>
              <a:rPr lang="en-US" sz="2000" b="0" kern="1200" dirty="0" smtClean="0">
                <a:latin typeface="Times New Roman" panose="02020603050405020304" pitchFamily="18" charset="0"/>
                <a:ea typeface="+mj-ea"/>
                <a:cs typeface="+mj-cs"/>
              </a:rPr>
              <a:t>(4 of 4)</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1677352"/>
          </a:xfrm>
        </p:spPr>
        <p:txBody>
          <a:bodyPr wrap="square" lIns="91425" tIns="91425" rIns="91425" bIns="91425">
            <a:spAutoFit/>
          </a:bodyPr>
          <a:lstStyle/>
          <a:p>
            <a:pPr marL="0" lvl="0" indent="0" defTabSz="457200">
              <a:spcAft>
                <a:spcPct val="0"/>
              </a:spcAft>
              <a:buNone/>
            </a:pPr>
            <a:r>
              <a:rPr lang="en-US" sz="2400" kern="1200" dirty="0">
                <a:solidFill>
                  <a:srgbClr val="000000"/>
                </a:solidFill>
                <a:latin typeface="Arial (Body)"/>
                <a:ea typeface="+mn-ea"/>
                <a:cs typeface="+mn-cs"/>
              </a:rPr>
              <a:t>Total cost over planning horizon = $536,200</a:t>
            </a:r>
          </a:p>
          <a:p>
            <a:pPr marL="87313" lvl="0" indent="0" defTabSz="457200">
              <a:spcAft>
                <a:spcPct val="0"/>
              </a:spcAft>
              <a:buNone/>
            </a:pPr>
            <a:r>
              <a:rPr lang="en-US" sz="2400" kern="1200" dirty="0">
                <a:solidFill>
                  <a:srgbClr val="000000"/>
                </a:solidFill>
                <a:latin typeface="Arial (Body)"/>
                <a:ea typeface="+mn-ea"/>
                <a:cs typeface="+mn-cs"/>
              </a:rPr>
              <a:t>Revenue over planning horizon = $783,520</a:t>
            </a:r>
          </a:p>
          <a:p>
            <a:pPr marL="623888" lvl="0" indent="0" defTabSz="457200">
              <a:spcAft>
                <a:spcPct val="0"/>
              </a:spcAft>
              <a:buNone/>
            </a:pPr>
            <a:r>
              <a:rPr lang="en-US" sz="2400" kern="1200" dirty="0">
                <a:solidFill>
                  <a:srgbClr val="000000"/>
                </a:solidFill>
                <a:latin typeface="Arial (Body)"/>
                <a:ea typeface="+mn-ea"/>
                <a:cs typeface="+mn-cs"/>
              </a:rPr>
              <a:t>Profit over planning horizon = $247,320</a:t>
            </a:r>
          </a:p>
        </p:txBody>
      </p:sp>
      <p:sp>
        <p:nvSpPr>
          <p:cNvPr id="4" name="Text Placeholder 3"/>
          <p:cNvSpPr>
            <a:spLocks noGrp="1"/>
          </p:cNvSpPr>
          <p:nvPr>
            <p:ph type="body" idx="2"/>
          </p:nvPr>
        </p:nvSpPr>
        <p:spPr>
          <a:xfrm>
            <a:off x="457200" y="3367316"/>
            <a:ext cx="8229600" cy="2163763"/>
          </a:xfrm>
        </p:spPr>
        <p:txBody>
          <a:bodyPr wrap="square" lIns="91425" tIns="91425" rIns="91425" bIns="91425">
            <a:spAutoFit/>
          </a:bodyPr>
          <a:lstStyle/>
          <a:p>
            <a:pPr marL="255651" lvl="0" indent="-255651" defTabSz="457200">
              <a:spcAft>
                <a:spcPct val="0"/>
              </a:spcAft>
              <a:buFont typeface="Arial" panose="020B0604020202020204" pitchFamily="34" charset="0"/>
            </a:pPr>
            <a:r>
              <a:rPr lang="en-US" sz="2400" kern="1200" dirty="0">
                <a:solidFill>
                  <a:srgbClr val="000000"/>
                </a:solidFill>
                <a:latin typeface="Arial (Body)"/>
                <a:ea typeface="+mn-ea"/>
                <a:cs typeface="+mn-cs"/>
              </a:rPr>
              <a:t>Much higher level of seasonal inventory</a:t>
            </a:r>
          </a:p>
          <a:p>
            <a:pPr marL="255651" lvl="0" indent="-255651" defTabSz="457200">
              <a:spcAft>
                <a:spcPct val="0"/>
              </a:spcAft>
              <a:buFont typeface="Arial" panose="020B0604020202020204" pitchFamily="34" charset="0"/>
            </a:pPr>
            <a:r>
              <a:rPr lang="en-US" sz="2400" kern="1200" dirty="0">
                <a:solidFill>
                  <a:srgbClr val="000000"/>
                </a:solidFill>
                <a:latin typeface="Arial (Body)"/>
                <a:ea typeface="+mn-ea"/>
                <a:cs typeface="+mn-cs"/>
              </a:rPr>
              <a:t>Uses more stockouts and subcontracting</a:t>
            </a:r>
          </a:p>
          <a:p>
            <a:pPr marL="255651" lvl="0" indent="-255651" defTabSz="457200">
              <a:spcAft>
                <a:spcPct val="0"/>
              </a:spcAft>
              <a:buFont typeface="Arial" panose="020B0604020202020204" pitchFamily="34" charset="0"/>
            </a:pPr>
            <a:r>
              <a:rPr lang="en-US" sz="2400" kern="1200" dirty="0">
                <a:solidFill>
                  <a:srgbClr val="000000"/>
                </a:solidFill>
                <a:latin typeface="Arial (Body)"/>
                <a:ea typeface="+mn-ea"/>
                <a:cs typeface="+mn-cs"/>
              </a:rPr>
              <a:t>Revenues increase</a:t>
            </a:r>
          </a:p>
          <a:p>
            <a:pPr marL="255651" lvl="0" indent="-255651" defTabSz="457200">
              <a:spcAft>
                <a:spcPct val="0"/>
              </a:spcAft>
              <a:buFont typeface="Arial" panose="020B0604020202020204" pitchFamily="34" charset="0"/>
            </a:pPr>
            <a:r>
              <a:rPr lang="en-US" sz="2400" kern="1200" dirty="0">
                <a:solidFill>
                  <a:srgbClr val="000000"/>
                </a:solidFill>
                <a:latin typeface="Arial (Body)"/>
                <a:ea typeface="+mn-ea"/>
                <a:cs typeface="+mn-cs"/>
              </a:rPr>
              <a:t>Overall profits </a:t>
            </a:r>
            <a:r>
              <a:rPr lang="en-US" sz="2400" kern="1200" dirty="0" smtClean="0">
                <a:solidFill>
                  <a:srgbClr val="000000"/>
                </a:solidFill>
                <a:latin typeface="Arial (Body)"/>
                <a:ea typeface="+mn-ea"/>
                <a:cs typeface="+mn-cs"/>
              </a:rPr>
              <a:t>higher</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224232053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Supply Chain Performance</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450273"/>
          </a:xfrm>
        </p:spPr>
        <p:txBody>
          <a:bodyPr/>
          <a:lstStyle/>
          <a:p>
            <a:pPr marL="0" indent="0">
              <a:buNone/>
            </a:pPr>
            <a:r>
              <a:rPr lang="en-US" sz="2000" b="1" kern="1200" dirty="0" smtClean="0">
                <a:solidFill>
                  <a:schemeClr val="tx1"/>
                </a:solidFill>
                <a:latin typeface="+mn-lt"/>
              </a:rPr>
              <a:t>Table 9-3 </a:t>
            </a:r>
            <a:r>
              <a:rPr lang="en-US" sz="2000" kern="1200" dirty="0" smtClean="0">
                <a:solidFill>
                  <a:schemeClr val="tx1"/>
                </a:solidFill>
                <a:latin typeface="+mn-lt"/>
              </a:rPr>
              <a:t>Supply </a:t>
            </a:r>
            <a:r>
              <a:rPr lang="en-US" sz="2000" kern="1200" dirty="0">
                <a:solidFill>
                  <a:schemeClr val="tx1"/>
                </a:solidFill>
                <a:latin typeface="+mn-lt"/>
              </a:rPr>
              <a:t>Chain Performance Under Different </a:t>
            </a:r>
            <a:r>
              <a:rPr lang="en-US" sz="2000" kern="1200" dirty="0" smtClean="0">
                <a:solidFill>
                  <a:schemeClr val="tx1"/>
                </a:solidFill>
                <a:latin typeface="+mn-lt"/>
              </a:rPr>
              <a:t>Scenarios</a:t>
            </a:r>
            <a:endParaRPr lang="en-US" sz="2000" kern="1200" dirty="0">
              <a:solidFill>
                <a:schemeClr val="tx1"/>
              </a:solidFill>
              <a:latin typeface="+mn-lt"/>
            </a:endParaRPr>
          </a:p>
        </p:txBody>
      </p:sp>
      <p:graphicFrame>
        <p:nvGraphicFramePr>
          <p:cNvPr id="4" name="Table 3"/>
          <p:cNvGraphicFramePr>
            <a:graphicFrameLocks noGrp="1"/>
          </p:cNvGraphicFramePr>
          <p:nvPr>
            <p:extLst>
              <p:ext uri="{D42A27DB-BD31-4B8C-83A1-F6EECF244321}">
                <p14:modId xmlns:p14="http://schemas.microsoft.com/office/powerpoint/2010/main" val="3648463116"/>
              </p:ext>
            </p:extLst>
          </p:nvPr>
        </p:nvGraphicFramePr>
        <p:xfrm>
          <a:off x="587826" y="2577377"/>
          <a:ext cx="7932057" cy="3262338"/>
        </p:xfrm>
        <a:graphic>
          <a:graphicData uri="http://schemas.openxmlformats.org/drawingml/2006/table">
            <a:tbl>
              <a:tblPr firstRow="1" bandRow="1">
                <a:tableStyleId>{2D5ABB26-0587-4C30-8999-92F81FD0307C}</a:tableStyleId>
              </a:tblPr>
              <a:tblGrid>
                <a:gridCol w="954785">
                  <a:extLst>
                    <a:ext uri="{9D8B030D-6E8A-4147-A177-3AD203B41FA5}">
                      <a16:colId xmlns:a16="http://schemas.microsoft.com/office/drawing/2014/main" val="20000"/>
                    </a:ext>
                  </a:extLst>
                </a:gridCol>
                <a:gridCol w="1150639">
                  <a:extLst>
                    <a:ext uri="{9D8B030D-6E8A-4147-A177-3AD203B41FA5}">
                      <a16:colId xmlns:a16="http://schemas.microsoft.com/office/drawing/2014/main" val="20001"/>
                    </a:ext>
                  </a:extLst>
                </a:gridCol>
                <a:gridCol w="1162879">
                  <a:extLst>
                    <a:ext uri="{9D8B030D-6E8A-4147-A177-3AD203B41FA5}">
                      <a16:colId xmlns:a16="http://schemas.microsoft.com/office/drawing/2014/main" val="20002"/>
                    </a:ext>
                  </a:extLst>
                </a:gridCol>
                <a:gridCol w="1227600">
                  <a:extLst>
                    <a:ext uri="{9D8B030D-6E8A-4147-A177-3AD203B41FA5}">
                      <a16:colId xmlns:a16="http://schemas.microsoft.com/office/drawing/2014/main" val="20003"/>
                    </a:ext>
                  </a:extLst>
                </a:gridCol>
                <a:gridCol w="1123975">
                  <a:extLst>
                    <a:ext uri="{9D8B030D-6E8A-4147-A177-3AD203B41FA5}">
                      <a16:colId xmlns:a16="http://schemas.microsoft.com/office/drawing/2014/main" val="20004"/>
                    </a:ext>
                  </a:extLst>
                </a:gridCol>
                <a:gridCol w="1173786">
                  <a:extLst>
                    <a:ext uri="{9D8B030D-6E8A-4147-A177-3AD203B41FA5}">
                      <a16:colId xmlns:a16="http://schemas.microsoft.com/office/drawing/2014/main" val="20005"/>
                    </a:ext>
                  </a:extLst>
                </a:gridCol>
                <a:gridCol w="1138393">
                  <a:extLst>
                    <a:ext uri="{9D8B030D-6E8A-4147-A177-3AD203B41FA5}">
                      <a16:colId xmlns:a16="http://schemas.microsoft.com/office/drawing/2014/main" val="20006"/>
                    </a:ext>
                  </a:extLst>
                </a:gridCol>
              </a:tblGrid>
              <a:tr h="702852">
                <a:tc>
                  <a:txBody>
                    <a:bodyPr/>
                    <a:lstStyle/>
                    <a:p>
                      <a:pPr marL="0" indent="0" algn="ctr"/>
                      <a:r>
                        <a:rPr lang="en-US" sz="1400" b="1" kern="1200" dirty="0" smtClean="0">
                          <a:solidFill>
                            <a:schemeClr val="tx1"/>
                          </a:solidFill>
                          <a:latin typeface="+mn-lt"/>
                          <a:ea typeface="+mn-ea"/>
                          <a:cs typeface="+mn-cs"/>
                        </a:rPr>
                        <a:t>Regular Price</a:t>
                      </a:r>
                    </a:p>
                  </a:txBody>
                  <a:tcPr marL="82856" marR="82856" marT="41429" marB="41429"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marL="0" indent="0" algn="ctr"/>
                      <a:r>
                        <a:rPr lang="en-US" sz="1400" b="1" kern="1200" dirty="0" smtClean="0">
                          <a:solidFill>
                            <a:schemeClr val="tx1"/>
                          </a:solidFill>
                          <a:latin typeface="+mn-lt"/>
                          <a:ea typeface="+mn-ea"/>
                          <a:cs typeface="+mn-cs"/>
                        </a:rPr>
                        <a:t>Promotion Price</a:t>
                      </a:r>
                    </a:p>
                  </a:txBody>
                  <a:tcPr marL="82856" marR="82856" marT="41429" marB="41429"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marL="0" indent="0" algn="ctr"/>
                      <a:r>
                        <a:rPr lang="en-US" sz="1400" b="1" kern="1200" dirty="0" smtClean="0">
                          <a:solidFill>
                            <a:schemeClr val="tx1"/>
                          </a:solidFill>
                          <a:latin typeface="+mn-lt"/>
                          <a:ea typeface="+mn-ea"/>
                          <a:cs typeface="+mn-cs"/>
                        </a:rPr>
                        <a:t>Promotion Period</a:t>
                      </a:r>
                    </a:p>
                  </a:txBody>
                  <a:tcPr marL="82856" marR="82856" marT="41429" marB="41429"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marL="0" indent="0" algn="ctr"/>
                      <a:r>
                        <a:rPr lang="en-US" sz="1400" b="1" kern="1200" dirty="0" smtClean="0">
                          <a:solidFill>
                            <a:schemeClr val="tx1"/>
                          </a:solidFill>
                          <a:latin typeface="+mn-lt"/>
                          <a:ea typeface="+mn-ea"/>
                          <a:cs typeface="+mn-cs"/>
                        </a:rPr>
                        <a:t>Percentage of Increase in Demand</a:t>
                      </a:r>
                    </a:p>
                  </a:txBody>
                  <a:tcPr marL="82856" marR="82856" marT="41429" marB="41429"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marL="0" indent="0" algn="ctr"/>
                      <a:r>
                        <a:rPr lang="en-US" sz="1400" b="1" kern="1200" dirty="0" smtClean="0">
                          <a:solidFill>
                            <a:schemeClr val="tx1"/>
                          </a:solidFill>
                          <a:latin typeface="+mn-lt"/>
                          <a:ea typeface="+mn-ea"/>
                          <a:cs typeface="+mn-cs"/>
                        </a:rPr>
                        <a:t>Percentage of Forward Buy</a:t>
                      </a:r>
                    </a:p>
                  </a:txBody>
                  <a:tcPr marL="82856" marR="82856" marT="41429" marB="41429"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marL="0" indent="0" algn="ctr"/>
                      <a:r>
                        <a:rPr lang="en-US" sz="1400" b="1" kern="1200" dirty="0" smtClean="0">
                          <a:solidFill>
                            <a:schemeClr val="tx1"/>
                          </a:solidFill>
                          <a:latin typeface="+mn-lt"/>
                          <a:ea typeface="+mn-ea"/>
                          <a:cs typeface="+mn-cs"/>
                        </a:rPr>
                        <a:t>Profit</a:t>
                      </a:r>
                    </a:p>
                  </a:txBody>
                  <a:tcPr marL="82856" marR="82856" marT="41429" marB="41429"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marL="0" indent="0" algn="ctr"/>
                      <a:r>
                        <a:rPr lang="en-US" sz="1400" b="1" kern="1200" dirty="0" smtClean="0">
                          <a:solidFill>
                            <a:schemeClr val="tx1"/>
                          </a:solidFill>
                          <a:latin typeface="+mn-lt"/>
                          <a:ea typeface="+mn-ea"/>
                          <a:cs typeface="+mn-cs"/>
                        </a:rPr>
                        <a:t>Average Inventory</a:t>
                      </a:r>
                    </a:p>
                  </a:txBody>
                  <a:tcPr marL="82856" marR="82856" marT="41429" marB="41429"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317425">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dirty="0" smtClean="0"/>
                        <a:t>$40</a:t>
                      </a:r>
                    </a:p>
                  </a:txBody>
                  <a:tcPr marL="82856" marR="82856" marT="41429" marB="41429">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dirty="0" smtClean="0"/>
                        <a:t>$40</a:t>
                      </a:r>
                    </a:p>
                  </a:txBody>
                  <a:tcPr marL="82856" marR="82856" marT="41429" marB="41429">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tab pos="177800" algn="l"/>
                        </a:tabLst>
                        <a:defRPr/>
                      </a:pPr>
                      <a:r>
                        <a:rPr lang="en-US" sz="1400" dirty="0" smtClean="0"/>
                        <a:t>NA</a:t>
                      </a:r>
                    </a:p>
                  </a:txBody>
                  <a:tcPr marL="82856" marR="82856" marT="41429" marB="41429">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dirty="0" smtClean="0"/>
                        <a:t>NA</a:t>
                      </a:r>
                    </a:p>
                  </a:txBody>
                  <a:tcPr marL="82856" marR="82856" marT="41429" marB="41429">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dirty="0" smtClean="0"/>
                        <a:t>NA</a:t>
                      </a:r>
                    </a:p>
                  </a:txBody>
                  <a:tcPr marL="82856" marR="82856" marT="41429" marB="41429">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tab pos="901700" algn="r"/>
                        </a:tabLst>
                        <a:defRPr/>
                      </a:pPr>
                      <a:r>
                        <a:rPr lang="en-US" sz="1400" dirty="0" smtClean="0"/>
                        <a:t>$217,340</a:t>
                      </a:r>
                    </a:p>
                  </a:txBody>
                  <a:tcPr marL="82856" marR="82856" marT="41429" marB="41429">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723900" algn="r"/>
                        </a:tabLst>
                      </a:pPr>
                      <a:r>
                        <a:rPr lang="en-US" sz="1400" dirty="0" smtClean="0"/>
                        <a:t>875</a:t>
                      </a:r>
                    </a:p>
                  </a:txBody>
                  <a:tcPr marL="82856" marR="82856" marT="41429" marB="41429">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317425">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dirty="0" smtClean="0"/>
                        <a:t>$40</a:t>
                      </a:r>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dirty="0" smtClean="0"/>
                        <a:t>$39</a:t>
                      </a:r>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tab pos="177800" algn="l"/>
                        </a:tabLst>
                        <a:defRPr/>
                      </a:pPr>
                      <a:r>
                        <a:rPr lang="en-US" sz="1400" dirty="0" smtClean="0"/>
                        <a:t>January</a:t>
                      </a:r>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dirty="0" smtClean="0"/>
                        <a:t>10%</a:t>
                      </a:r>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dirty="0" smtClean="0"/>
                        <a:t>20%</a:t>
                      </a:r>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tab pos="901700" algn="r"/>
                        </a:tabLst>
                        <a:defRPr/>
                      </a:pPr>
                      <a:r>
                        <a:rPr lang="en-US" sz="1400" dirty="0" smtClean="0"/>
                        <a:t>$221,320</a:t>
                      </a:r>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723900" algn="r"/>
                        </a:tabLst>
                      </a:pPr>
                      <a:r>
                        <a:rPr lang="en-US" sz="1400" dirty="0" smtClean="0"/>
                        <a:t>515</a:t>
                      </a:r>
                      <a:endParaRPr lang="en-US" sz="1400" dirty="0"/>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317425">
                <a:tc>
                  <a:txBody>
                    <a:bodyPr/>
                    <a:lstStyle/>
                    <a:p>
                      <a:pPr marL="0" indent="0" algn="ctr"/>
                      <a:r>
                        <a:rPr lang="en-US" sz="1400" dirty="0" smtClean="0"/>
                        <a:t>$40</a:t>
                      </a:r>
                      <a:endParaRPr lang="en-US" sz="1400" dirty="0"/>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indent="0" algn="ctr"/>
                      <a:r>
                        <a:rPr lang="en-US" sz="1400" dirty="0" smtClean="0"/>
                        <a:t>$39</a:t>
                      </a:r>
                      <a:endParaRPr lang="en-US" sz="1400" dirty="0"/>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indent="0" algn="ctr">
                        <a:tabLst>
                          <a:tab pos="177800" algn="l"/>
                        </a:tabLst>
                      </a:pPr>
                      <a:r>
                        <a:rPr lang="en-US" sz="1400" dirty="0" smtClean="0"/>
                        <a:t>April</a:t>
                      </a:r>
                      <a:endParaRPr lang="en-US" sz="1400" dirty="0"/>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indent="0" algn="ctr"/>
                      <a:r>
                        <a:rPr lang="en-US" sz="1400" dirty="0" smtClean="0"/>
                        <a:t>10%</a:t>
                      </a:r>
                      <a:endParaRPr lang="en-US" sz="1400" dirty="0"/>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indent="0" algn="ctr"/>
                      <a:r>
                        <a:rPr lang="en-US" sz="1400" dirty="0" smtClean="0"/>
                        <a:t>20%</a:t>
                      </a:r>
                      <a:endParaRPr lang="en-US" sz="1400" dirty="0"/>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indent="0" algn="ctr">
                        <a:tabLst>
                          <a:tab pos="901700" algn="r"/>
                        </a:tabLst>
                      </a:pPr>
                      <a:r>
                        <a:rPr lang="en-US" sz="1400" dirty="0" smtClean="0"/>
                        <a:t>$211,220</a:t>
                      </a:r>
                      <a:endParaRPr lang="en-US" sz="1400" dirty="0"/>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tab pos="723900" algn="r"/>
                        </a:tabLst>
                        <a:defRPr/>
                      </a:pPr>
                      <a:r>
                        <a:rPr lang="en-US" sz="1400" dirty="0" smtClean="0"/>
                        <a:t>932</a:t>
                      </a:r>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317425">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dirty="0" smtClean="0"/>
                        <a:t>$40</a:t>
                      </a:r>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dirty="0" smtClean="0"/>
                        <a:t>$39</a:t>
                      </a:r>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tab pos="177800" algn="l"/>
                        </a:tabLst>
                        <a:defRPr/>
                      </a:pPr>
                      <a:r>
                        <a:rPr lang="en-US" sz="1400" dirty="0" smtClean="0"/>
                        <a:t>January</a:t>
                      </a:r>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dirty="0" smtClean="0"/>
                        <a:t>100%</a:t>
                      </a:r>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dirty="0" smtClean="0"/>
                        <a:t>20%</a:t>
                      </a:r>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tab pos="901700" algn="r"/>
                        </a:tabLst>
                        <a:defRPr/>
                      </a:pPr>
                      <a:r>
                        <a:rPr lang="en-US" sz="1400" dirty="0" smtClean="0"/>
                        <a:t>$242,680</a:t>
                      </a:r>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tab pos="723900" algn="r"/>
                        </a:tabLst>
                        <a:defRPr/>
                      </a:pPr>
                      <a:r>
                        <a:rPr lang="en-US" sz="1400" dirty="0" smtClean="0"/>
                        <a:t>232</a:t>
                      </a:r>
                      <a:endParaRPr lang="en-US" sz="1400" dirty="0"/>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r h="317425">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dirty="0" smtClean="0"/>
                        <a:t>$40</a:t>
                      </a:r>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dirty="0" smtClean="0"/>
                        <a:t>$39</a:t>
                      </a:r>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tab pos="177800" algn="l"/>
                        </a:tabLst>
                        <a:defRPr/>
                      </a:pPr>
                      <a:r>
                        <a:rPr lang="en-US" sz="1400" dirty="0" smtClean="0"/>
                        <a:t>April</a:t>
                      </a:r>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dirty="0" smtClean="0"/>
                        <a:t>100%</a:t>
                      </a:r>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dirty="0" smtClean="0"/>
                        <a:t>20%</a:t>
                      </a:r>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tab pos="901700" algn="r"/>
                        </a:tabLst>
                        <a:defRPr/>
                      </a:pPr>
                      <a:r>
                        <a:rPr lang="en-US" sz="1400" dirty="0" smtClean="0"/>
                        <a:t>$247,320</a:t>
                      </a:r>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723900" algn="r"/>
                        </a:tabLst>
                      </a:pPr>
                      <a:r>
                        <a:rPr lang="en-US" sz="1400" dirty="0" smtClean="0"/>
                        <a:t>1,492</a:t>
                      </a:r>
                      <a:endParaRPr lang="en-US" sz="1400" dirty="0"/>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6"/>
                  </a:ext>
                </a:extLst>
              </a:tr>
              <a:tr h="317425">
                <a:tc>
                  <a:txBody>
                    <a:bodyPr/>
                    <a:lstStyle/>
                    <a:p>
                      <a:pPr marL="0" indent="0" algn="ctr"/>
                      <a:r>
                        <a:rPr lang="en-US" sz="1400" dirty="0" smtClean="0"/>
                        <a:t>$31</a:t>
                      </a:r>
                      <a:endParaRPr lang="en-US" sz="1400" dirty="0"/>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indent="0" algn="ctr"/>
                      <a:r>
                        <a:rPr lang="en-US" sz="1400" dirty="0" smtClean="0"/>
                        <a:t>$31</a:t>
                      </a:r>
                      <a:endParaRPr lang="en-US" sz="1400" dirty="0"/>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indent="0" algn="ctr">
                        <a:tabLst>
                          <a:tab pos="177800" algn="l"/>
                        </a:tabLst>
                      </a:pPr>
                      <a:r>
                        <a:rPr lang="en-US" sz="1400" dirty="0" smtClean="0"/>
                        <a:t>NA</a:t>
                      </a:r>
                      <a:endParaRPr lang="en-US" sz="1400" dirty="0"/>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indent="0" algn="ctr"/>
                      <a:r>
                        <a:rPr lang="en-US" sz="1400" dirty="0" smtClean="0"/>
                        <a:t>NA</a:t>
                      </a:r>
                      <a:endParaRPr lang="en-US" sz="1400" dirty="0"/>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indent="0" algn="ctr"/>
                      <a:r>
                        <a:rPr lang="en-US" sz="1400" dirty="0" smtClean="0"/>
                        <a:t>NA</a:t>
                      </a:r>
                      <a:endParaRPr lang="en-US" sz="1400" dirty="0"/>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indent="0" algn="ctr">
                        <a:tabLst>
                          <a:tab pos="901700" algn="r"/>
                        </a:tabLst>
                      </a:pPr>
                      <a:r>
                        <a:rPr lang="en-US" sz="1400" dirty="0" smtClean="0"/>
                        <a:t>$73,340</a:t>
                      </a:r>
                      <a:endParaRPr lang="en-US" sz="1400" dirty="0"/>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tab pos="723900" algn="r"/>
                        </a:tabLst>
                        <a:defRPr/>
                      </a:pPr>
                      <a:r>
                        <a:rPr lang="en-US" sz="1400" dirty="0" smtClean="0"/>
                        <a:t>875</a:t>
                      </a:r>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7"/>
                  </a:ext>
                </a:extLst>
              </a:tr>
              <a:tr h="317425">
                <a:tc>
                  <a:txBody>
                    <a:bodyPr/>
                    <a:lstStyle/>
                    <a:p>
                      <a:pPr marL="0" indent="0" algn="ctr"/>
                      <a:r>
                        <a:rPr lang="en-US" sz="1400" dirty="0" smtClean="0"/>
                        <a:t>$31</a:t>
                      </a:r>
                      <a:endParaRPr lang="en-US" sz="1400" dirty="0"/>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indent="0" algn="ctr"/>
                      <a:r>
                        <a:rPr lang="en-US" sz="1400" dirty="0" smtClean="0"/>
                        <a:t>$30</a:t>
                      </a:r>
                      <a:endParaRPr lang="en-US" sz="1400" dirty="0"/>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indent="0" algn="ctr">
                        <a:tabLst>
                          <a:tab pos="177800" algn="l"/>
                        </a:tabLst>
                      </a:pPr>
                      <a:r>
                        <a:rPr lang="en-US" sz="1400" dirty="0" smtClean="0"/>
                        <a:t>January</a:t>
                      </a:r>
                      <a:endParaRPr lang="en-US" sz="1400" dirty="0"/>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indent="0" algn="ctr"/>
                      <a:r>
                        <a:rPr lang="en-US" sz="1400" dirty="0" smtClean="0"/>
                        <a:t>100%</a:t>
                      </a:r>
                      <a:endParaRPr lang="en-US" sz="1400" dirty="0"/>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indent="0" algn="ctr"/>
                      <a:r>
                        <a:rPr lang="en-US" sz="1400" dirty="0" smtClean="0"/>
                        <a:t>20%</a:t>
                      </a:r>
                      <a:endParaRPr lang="en-US" sz="1400" dirty="0"/>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indent="0" algn="ctr">
                        <a:tabLst>
                          <a:tab pos="901700" algn="r"/>
                        </a:tabLst>
                      </a:pPr>
                      <a:r>
                        <a:rPr lang="en-US" sz="1400" dirty="0" smtClean="0"/>
                        <a:t>$84,280</a:t>
                      </a:r>
                      <a:endParaRPr lang="en-US" sz="1400" dirty="0"/>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tab pos="723900" algn="r"/>
                        </a:tabLst>
                        <a:defRPr/>
                      </a:pPr>
                      <a:r>
                        <a:rPr lang="en-US" sz="1400" dirty="0" smtClean="0"/>
                        <a:t>232</a:t>
                      </a:r>
                      <a:endParaRPr lang="en-US" sz="1400" dirty="0"/>
                    </a:p>
                  </a:txBody>
                  <a:tcPr marL="82856" marR="82856" marT="41429" marB="41429">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8"/>
                  </a:ext>
                </a:extLst>
              </a:tr>
              <a:tr h="317425">
                <a:tc>
                  <a:txBody>
                    <a:bodyPr/>
                    <a:lstStyle/>
                    <a:p>
                      <a:pPr marL="0" indent="0" algn="ctr"/>
                      <a:r>
                        <a:rPr lang="en-US" sz="1400" dirty="0" smtClean="0"/>
                        <a:t>$31</a:t>
                      </a:r>
                      <a:endParaRPr lang="en-US" sz="1400" dirty="0"/>
                    </a:p>
                  </a:txBody>
                  <a:tcPr marL="82856" marR="82856" marT="41429" marB="41429">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marL="0" indent="0" algn="ctr"/>
                      <a:r>
                        <a:rPr lang="en-US" sz="1400" dirty="0" smtClean="0"/>
                        <a:t>$30</a:t>
                      </a:r>
                      <a:endParaRPr lang="en-US" sz="1400" dirty="0"/>
                    </a:p>
                  </a:txBody>
                  <a:tcPr marL="82856" marR="82856" marT="41429" marB="41429">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marL="0" indent="0" algn="ctr">
                        <a:tabLst>
                          <a:tab pos="177800" algn="l"/>
                        </a:tabLst>
                      </a:pPr>
                      <a:r>
                        <a:rPr lang="en-US" sz="1400" dirty="0" smtClean="0"/>
                        <a:t>April</a:t>
                      </a:r>
                      <a:endParaRPr lang="en-US" sz="1400" dirty="0"/>
                    </a:p>
                  </a:txBody>
                  <a:tcPr marL="82856" marR="82856" marT="41429" marB="41429">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marL="0" indent="0" algn="ctr"/>
                      <a:r>
                        <a:rPr lang="en-US" sz="1400" dirty="0" smtClean="0"/>
                        <a:t>100%</a:t>
                      </a:r>
                      <a:endParaRPr lang="en-US" sz="1400" dirty="0"/>
                    </a:p>
                  </a:txBody>
                  <a:tcPr marL="82856" marR="82856" marT="41429" marB="41429">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marL="0" indent="0" algn="ctr"/>
                      <a:r>
                        <a:rPr lang="en-US" sz="1400" dirty="0" smtClean="0"/>
                        <a:t>20%</a:t>
                      </a:r>
                      <a:endParaRPr lang="en-US" sz="1400" dirty="0"/>
                    </a:p>
                  </a:txBody>
                  <a:tcPr marL="82856" marR="82856" marT="41429" marB="41429">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marL="0" indent="0" algn="ctr">
                        <a:tabLst>
                          <a:tab pos="901700" algn="r"/>
                        </a:tabLst>
                      </a:pPr>
                      <a:r>
                        <a:rPr lang="en-US" sz="1400" dirty="0" smtClean="0"/>
                        <a:t>$69,120</a:t>
                      </a:r>
                      <a:endParaRPr lang="en-US" sz="1400" dirty="0"/>
                    </a:p>
                  </a:txBody>
                  <a:tcPr marL="82856" marR="82856" marT="41429" marB="41429">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tabLst>
                          <a:tab pos="723900" algn="r"/>
                        </a:tabLst>
                      </a:pPr>
                      <a:r>
                        <a:rPr lang="en-US" sz="1400" dirty="0" smtClean="0"/>
                        <a:t>1,492</a:t>
                      </a:r>
                      <a:endParaRPr lang="en-US" sz="1400" dirty="0"/>
                    </a:p>
                  </a:txBody>
                  <a:tcPr marL="82856" marR="82856" marT="41429" marB="41429">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398024454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Conclusions on Promotion </a:t>
            </a:r>
            <a:r>
              <a:rPr lang="en-US" sz="2000" b="0" kern="1200" dirty="0" smtClean="0">
                <a:latin typeface="Times New Roman" panose="02020603050405020304" pitchFamily="18" charset="0"/>
                <a:ea typeface="+mj-ea"/>
                <a:cs typeface="+mj-cs"/>
              </a:rPr>
              <a:t>(1 of 3)</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2962319"/>
          </a:xfrm>
        </p:spPr>
        <p:txBody>
          <a:bodyPr wrap="square" lIns="91425" tIns="91425" rIns="91425" bIns="91425">
            <a:spAutoFit/>
          </a:bodyPr>
          <a:lstStyle/>
          <a:p>
            <a:pPr marL="432054" lvl="0" indent="-432054" defTabSz="457200">
              <a:spcAft>
                <a:spcPct val="0"/>
              </a:spcAft>
              <a:buSzPts val="2400"/>
              <a:buFont typeface="+mj-lt"/>
              <a:buAutoNum type="arabicPeriod"/>
              <a:tabLst/>
            </a:pPr>
            <a:r>
              <a:rPr lang="en-US" sz="2400" kern="1200" dirty="0">
                <a:solidFill>
                  <a:srgbClr val="000000"/>
                </a:solidFill>
                <a:latin typeface="Arial (Body)"/>
                <a:ea typeface="+mn-ea"/>
                <a:cs typeface="+mn-cs"/>
              </a:rPr>
              <a:t>Average inventory increases if a promotion is run during the peak period and decreases if the promotion is run during the off-peak period</a:t>
            </a:r>
          </a:p>
          <a:p>
            <a:pPr marL="432054" lvl="0" indent="-432054" defTabSz="457200">
              <a:spcAft>
                <a:spcPct val="0"/>
              </a:spcAft>
              <a:buSzPts val="2400"/>
              <a:buFont typeface="+mj-lt"/>
              <a:buAutoNum type="arabicPeriod"/>
              <a:tabLst/>
            </a:pPr>
            <a:r>
              <a:rPr lang="en-US" sz="2400" kern="1200" dirty="0">
                <a:solidFill>
                  <a:srgbClr val="000000"/>
                </a:solidFill>
                <a:latin typeface="Arial (Body)"/>
                <a:ea typeface="+mn-ea"/>
                <a:cs typeface="+mn-cs"/>
              </a:rPr>
              <a:t>Promoting during a peak-demand month may decrease overall profitability if there is a small increase in consumption and a significant fraction of the demand increase results from a forward </a:t>
            </a:r>
            <a:r>
              <a:rPr lang="en-US" sz="2400" kern="1200" dirty="0" smtClean="0">
                <a:solidFill>
                  <a:srgbClr val="000000"/>
                </a:solidFill>
                <a:latin typeface="Arial (Body)"/>
                <a:ea typeface="+mn-ea"/>
                <a:cs typeface="+mn-cs"/>
              </a:rPr>
              <a:t>buy</a:t>
            </a:r>
          </a:p>
        </p:txBody>
      </p:sp>
    </p:spTree>
    <p:extLst>
      <p:ext uri="{BB962C8B-B14F-4D97-AF65-F5344CB8AC3E}">
        <p14:creationId xmlns:p14="http://schemas.microsoft.com/office/powerpoint/2010/main" val="390631877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Conclusions on Promotion </a:t>
            </a:r>
            <a:r>
              <a:rPr lang="en-US" sz="2000" b="0" kern="1200" dirty="0" smtClean="0">
                <a:latin typeface="Times New Roman" panose="02020603050405020304" pitchFamily="18" charset="0"/>
                <a:ea typeface="+mj-ea"/>
                <a:cs typeface="+mj-cs"/>
              </a:rPr>
              <a:t>(2 of 3)</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2592987"/>
          </a:xfrm>
        </p:spPr>
        <p:txBody>
          <a:bodyPr wrap="square" lIns="91425" tIns="91425" rIns="91425" bIns="91425">
            <a:spAutoFit/>
          </a:bodyPr>
          <a:lstStyle/>
          <a:p>
            <a:pPr marL="432054" lvl="0" indent="-432054" defTabSz="457200">
              <a:spcAft>
                <a:spcPct val="0"/>
              </a:spcAft>
              <a:buSzPts val="2400"/>
              <a:buFont typeface="+mj-lt"/>
              <a:buAutoNum type="arabicPeriod" startAt="3"/>
              <a:tabLst/>
            </a:pPr>
            <a:r>
              <a:rPr lang="en-US" sz="2400" kern="1200" dirty="0">
                <a:solidFill>
                  <a:srgbClr val="000000"/>
                </a:solidFill>
                <a:latin typeface="Arial (Body)"/>
                <a:ea typeface="+mn-ea"/>
                <a:cs typeface="+mn-cs"/>
              </a:rPr>
              <a:t>As the consumption increase from discounting grows and forward buying becomes a smaller fraction of the demand increase from a promotion, it is more profitable to promote during the peak period</a:t>
            </a:r>
          </a:p>
          <a:p>
            <a:pPr marL="432054" lvl="0" indent="-432054" defTabSz="457200">
              <a:spcAft>
                <a:spcPct val="0"/>
              </a:spcAft>
              <a:buSzPts val="2400"/>
              <a:buFont typeface="+mj-lt"/>
              <a:buAutoNum type="arabicPeriod" startAt="3"/>
              <a:tabLst/>
            </a:pPr>
            <a:r>
              <a:rPr lang="en-US" sz="2400" kern="1200" dirty="0">
                <a:solidFill>
                  <a:srgbClr val="000000"/>
                </a:solidFill>
                <a:latin typeface="Arial (Body)"/>
                <a:ea typeface="+mn-ea"/>
                <a:cs typeface="+mn-cs"/>
              </a:rPr>
              <a:t>As the product margin declines, promoting during the peak-demand period becomes less </a:t>
            </a:r>
            <a:r>
              <a:rPr lang="en-US" sz="2400" kern="1200" dirty="0" smtClean="0">
                <a:solidFill>
                  <a:srgbClr val="000000"/>
                </a:solidFill>
                <a:latin typeface="Arial (Body)"/>
                <a:ea typeface="+mn-ea"/>
                <a:cs typeface="+mn-cs"/>
              </a:rPr>
              <a:t>profitable</a:t>
            </a:r>
          </a:p>
        </p:txBody>
      </p:sp>
    </p:spTree>
    <p:extLst>
      <p:ext uri="{BB962C8B-B14F-4D97-AF65-F5344CB8AC3E}">
        <p14:creationId xmlns:p14="http://schemas.microsoft.com/office/powerpoint/2010/main" val="270141906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Conclusions on Promotion </a:t>
            </a:r>
            <a:r>
              <a:rPr lang="en-US" sz="2000" b="0" kern="1200" dirty="0" smtClean="0">
                <a:latin typeface="Times New Roman" panose="02020603050405020304" pitchFamily="18" charset="0"/>
                <a:ea typeface="+mj-ea"/>
                <a:cs typeface="+mj-cs"/>
              </a:rPr>
              <a:t>(3 of 3)</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3716372"/>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When faced with seasonal demand, use combination of pricing and production and inventory to improve profitability</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Entire supply chain must work toward one goal of maximizing profitability</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High-level support within an organization is necessary</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Early warning alerts should be built into the </a:t>
            </a:r>
            <a:r>
              <a:rPr lang="en-US" sz="2400" kern="1200" dirty="0" smtClean="0">
                <a:solidFill>
                  <a:srgbClr val="000000"/>
                </a:solidFill>
                <a:latin typeface="Arial (Body)"/>
                <a:ea typeface="+mn-ea"/>
                <a:cs typeface="+mn-cs"/>
              </a:rPr>
              <a:t>S</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&amp;</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O</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P process</a:t>
            </a:r>
          </a:p>
        </p:txBody>
      </p:sp>
    </p:spTree>
    <p:extLst>
      <p:ext uri="{BB962C8B-B14F-4D97-AF65-F5344CB8AC3E}">
        <p14:creationId xmlns:p14="http://schemas.microsoft.com/office/powerpoint/2010/main" val="145622079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2</a:t>
            </a:r>
            <a:endParaRPr lang="en-US" sz="2000" b="0"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a:xfrm>
            <a:off x="457200" y="1600200"/>
            <a:ext cx="8229600" cy="4247286"/>
          </a:xfrm>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To handle predictable variability in a profit-maximizing manner, supply chains must coordinate the management of both supply and demand. This requires coordinated planning across all stages of the supply chain to select pricing and promotion plans and aggregate plans that maximize supply chain profit. Sales and operations planning allows a supply chain to coordinate the planning of pricing and promotions along with the planning of production to maximize profits. To achieve coordination in practice, it is important that the </a:t>
            </a:r>
            <a:r>
              <a:rPr lang="en-US" sz="2400" kern="1200" dirty="0" smtClean="0">
                <a:solidFill>
                  <a:srgbClr val="000000"/>
                </a:solidFill>
                <a:latin typeface="Arial (Body)"/>
                <a:ea typeface="+mn-ea"/>
                <a:cs typeface="+mn-cs"/>
              </a:rPr>
              <a:t>S</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&amp;</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O</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P process </a:t>
            </a:r>
            <a:r>
              <a:rPr lang="en-US" sz="2400" kern="1200" dirty="0">
                <a:solidFill>
                  <a:srgbClr val="000000"/>
                </a:solidFill>
                <a:latin typeface="Arial (Body)"/>
                <a:ea typeface="+mn-ea"/>
                <a:cs typeface="+mn-cs"/>
              </a:rPr>
              <a:t>be owned by a senior leader within the supply </a:t>
            </a:r>
            <a:r>
              <a:rPr lang="en-US" sz="2400" kern="1200" dirty="0" smtClean="0">
                <a:solidFill>
                  <a:srgbClr val="000000"/>
                </a:solidFill>
                <a:latin typeface="Arial (Body)"/>
                <a:ea typeface="+mn-ea"/>
                <a:cs typeface="+mn-cs"/>
              </a:rPr>
              <a:t>chain.</a:t>
            </a:r>
          </a:p>
        </p:txBody>
      </p:sp>
    </p:spTree>
    <p:extLst>
      <p:ext uri="{BB962C8B-B14F-4D97-AF65-F5344CB8AC3E}">
        <p14:creationId xmlns:p14="http://schemas.microsoft.com/office/powerpoint/2010/main" val="378527646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57116"/>
            <a:ext cx="8229600" cy="655534"/>
          </a:xfrm>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S PGothic" pitchFamily="34" charset="-128"/>
                <a:cs typeface="Calibri"/>
              </a:rPr>
              <a:t>Copyright</a:t>
            </a:r>
            <a:endParaRPr lang="en-US" sz="2000" b="0" kern="1200" dirty="0">
              <a:latin typeface="Times New Roman" panose="02020603050405020304" pitchFamily="18" charset="0"/>
              <a:ea typeface="MS PGothic" pitchFamily="34" charset="-128"/>
              <a:cs typeface="Calibri"/>
            </a:endParaRPr>
          </a:p>
        </p:txBody>
      </p:sp>
      <p:pic>
        <p:nvPicPr>
          <p:cNvPr id="5" name="Picture 2" descr="This work is protected by United States copyright laws and is 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
          <p:cNvPicPr>
            <a:picLocks noChangeAspect="1" noChangeArrowheads="1"/>
          </p:cNvPicPr>
          <p:nvPr/>
        </p:nvPicPr>
        <p:blipFill>
          <a:blip r:embed="rId2"/>
          <a:srcRect/>
          <a:stretch>
            <a:fillRect/>
          </a:stretch>
        </p:blipFill>
        <p:spPr bwMode="auto">
          <a:xfrm>
            <a:off x="767157" y="2310096"/>
            <a:ext cx="7423150" cy="2438400"/>
          </a:xfrm>
          <a:prstGeom prst="rect">
            <a:avLst/>
          </a:prstGeom>
          <a:noFill/>
          <a:ln w="9525">
            <a:noFill/>
            <a:miter lim="800000"/>
            <a:headEnd/>
            <a:tailEnd/>
          </a:ln>
        </p:spPr>
      </p:pic>
    </p:spTree>
    <p:extLst>
      <p:ext uri="{BB962C8B-B14F-4D97-AF65-F5344CB8AC3E}">
        <p14:creationId xmlns:p14="http://schemas.microsoft.com/office/powerpoint/2010/main" val="133489406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Responding to Predictable Variability in a Supply Chain</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2416016"/>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b="1" kern="1200" dirty="0">
                <a:solidFill>
                  <a:srgbClr val="000000"/>
                </a:solidFill>
                <a:latin typeface="Arial (Body)"/>
                <a:ea typeface="+mn-ea"/>
                <a:cs typeface="+mn-cs"/>
              </a:rPr>
              <a:t>Predictable variability </a:t>
            </a:r>
            <a:r>
              <a:rPr lang="en-US" sz="2400" kern="1200" dirty="0">
                <a:solidFill>
                  <a:srgbClr val="000000"/>
                </a:solidFill>
                <a:latin typeface="Arial (Body)"/>
                <a:ea typeface="+mn-ea"/>
                <a:cs typeface="+mn-cs"/>
              </a:rPr>
              <a:t>is change in demand that can be forecasted</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Can cause increased costs and </a:t>
            </a:r>
            <a:r>
              <a:rPr lang="en-US" sz="2400" kern="1200" dirty="0" smtClean="0">
                <a:solidFill>
                  <a:srgbClr val="000000"/>
                </a:solidFill>
                <a:latin typeface="Arial (Body)"/>
                <a:ea typeface="+mn-ea"/>
                <a:cs typeface="+mn-cs"/>
              </a:rPr>
              <a:t>decreased responsiveness </a:t>
            </a:r>
            <a:r>
              <a:rPr lang="en-US" sz="2400" kern="1200" dirty="0">
                <a:solidFill>
                  <a:srgbClr val="000000"/>
                </a:solidFill>
                <a:latin typeface="Arial (Body)"/>
                <a:ea typeface="+mn-ea"/>
                <a:cs typeface="+mn-cs"/>
              </a:rPr>
              <a:t>in the supply chain</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Two broad </a:t>
            </a:r>
            <a:r>
              <a:rPr lang="en-US" sz="2400" kern="1200" dirty="0" smtClean="0">
                <a:solidFill>
                  <a:srgbClr val="000000"/>
                </a:solidFill>
                <a:latin typeface="Arial (Body)"/>
                <a:ea typeface="+mn-ea"/>
                <a:cs typeface="+mn-cs"/>
              </a:rPr>
              <a:t>options</a:t>
            </a:r>
          </a:p>
        </p:txBody>
      </p:sp>
      <p:sp>
        <p:nvSpPr>
          <p:cNvPr id="4" name="Text Placeholder 3"/>
          <p:cNvSpPr>
            <a:spLocks noGrp="1"/>
          </p:cNvSpPr>
          <p:nvPr>
            <p:ph type="body" idx="2"/>
          </p:nvPr>
        </p:nvSpPr>
        <p:spPr>
          <a:xfrm>
            <a:off x="457200" y="4086523"/>
            <a:ext cx="8229600" cy="1665890"/>
          </a:xfrm>
        </p:spPr>
        <p:txBody>
          <a:bodyPr/>
          <a:lstStyle/>
          <a:p>
            <a:pPr marL="741553" lvl="1" indent="-428371" defTabSz="457200">
              <a:spcAft>
                <a:spcPct val="0"/>
              </a:spcAft>
              <a:buSzPts val="2400"/>
              <a:buFont typeface="+mj-lt"/>
              <a:buAutoNum type="arabicPeriod"/>
            </a:pPr>
            <a:r>
              <a:rPr lang="en-US" sz="2400" kern="1200" dirty="0">
                <a:solidFill>
                  <a:srgbClr val="000000"/>
                </a:solidFill>
                <a:latin typeface="Arial (Body)"/>
              </a:rPr>
              <a:t>Manage supply using capacity, inventory, subcontracting, and backlogs</a:t>
            </a:r>
          </a:p>
          <a:p>
            <a:pPr marL="741553" lvl="1" indent="-428371" defTabSz="457200">
              <a:spcAft>
                <a:spcPct val="0"/>
              </a:spcAft>
              <a:buSzPts val="2400"/>
              <a:buFont typeface="+mj-lt"/>
              <a:buAutoNum type="arabicPeriod"/>
            </a:pPr>
            <a:r>
              <a:rPr lang="en-US" sz="2400" kern="1200" dirty="0">
                <a:solidFill>
                  <a:srgbClr val="000000"/>
                </a:solidFill>
                <a:latin typeface="Arial (Body)"/>
              </a:rPr>
              <a:t>Manage demand using short-term price discounts and </a:t>
            </a:r>
            <a:r>
              <a:rPr lang="en-US" sz="2400" kern="1200" dirty="0" smtClean="0">
                <a:solidFill>
                  <a:srgbClr val="000000"/>
                </a:solidFill>
                <a:latin typeface="Arial (Body)"/>
              </a:rPr>
              <a:t>promotions</a:t>
            </a:r>
            <a:endParaRPr lang="en-US" sz="2400" kern="1200" dirty="0">
              <a:solidFill>
                <a:srgbClr val="000000"/>
              </a:solidFill>
              <a:latin typeface="Arial (Body)"/>
            </a:endParaRPr>
          </a:p>
        </p:txBody>
      </p:sp>
    </p:spTree>
    <p:extLst>
      <p:ext uri="{BB962C8B-B14F-4D97-AF65-F5344CB8AC3E}">
        <p14:creationId xmlns:p14="http://schemas.microsoft.com/office/powerpoint/2010/main" val="406600982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Managing Supply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2785348"/>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Managing capacity</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Time flexibility from workforce</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Use of seasonal workforce</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Use of dual facilities – specialized and flexible</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Use of subcontracting</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Designing product flexibility into production </a:t>
            </a:r>
            <a:r>
              <a:rPr lang="en-US" sz="2400" kern="1200" dirty="0" smtClean="0">
                <a:solidFill>
                  <a:srgbClr val="000000"/>
                </a:solidFill>
                <a:latin typeface="Arial (Body)"/>
                <a:ea typeface="+mn-ea"/>
                <a:cs typeface="+mn-cs"/>
              </a:rPr>
              <a:t>processes</a:t>
            </a:r>
          </a:p>
        </p:txBody>
      </p:sp>
    </p:spTree>
    <p:extLst>
      <p:ext uri="{BB962C8B-B14F-4D97-AF65-F5344CB8AC3E}">
        <p14:creationId xmlns:p14="http://schemas.microsoft.com/office/powerpoint/2010/main" val="37378456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Managing Supply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1815851"/>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Managing inventory</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Using common components across multiple products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Build inventory of high-demand or predictable-demand </a:t>
            </a:r>
            <a:r>
              <a:rPr lang="en-US" sz="2400" kern="1200" dirty="0" smtClean="0">
                <a:solidFill>
                  <a:srgbClr val="000000"/>
                </a:solidFill>
                <a:latin typeface="Arial (Body)"/>
                <a:ea typeface="+mn-ea"/>
                <a:cs typeface="+mn-cs"/>
              </a:rPr>
              <a:t>products</a:t>
            </a:r>
          </a:p>
        </p:txBody>
      </p:sp>
    </p:spTree>
    <p:extLst>
      <p:ext uri="{BB962C8B-B14F-4D97-AF65-F5344CB8AC3E}">
        <p14:creationId xmlns:p14="http://schemas.microsoft.com/office/powerpoint/2010/main" val="131976139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Inventory/Capacity Trade-Off</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2223655"/>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Leveling capacity forces inventory to build up in anticipation of seasonal variation in demand</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Carrying low levels of inventory requires capacity to vary with seasonal variation in demand or enough capacity to cover peak demand during </a:t>
            </a:r>
            <a:r>
              <a:rPr lang="en-US" sz="2400" kern="1200" dirty="0" smtClean="0">
                <a:solidFill>
                  <a:srgbClr val="000000"/>
                </a:solidFill>
                <a:latin typeface="Arial (Body)"/>
                <a:ea typeface="+mn-ea"/>
                <a:cs typeface="+mn-cs"/>
              </a:rPr>
              <a:t>season</a:t>
            </a:r>
          </a:p>
        </p:txBody>
      </p:sp>
    </p:spTree>
    <p:extLst>
      <p:ext uri="{BB962C8B-B14F-4D97-AF65-F5344CB8AC3E}">
        <p14:creationId xmlns:p14="http://schemas.microsoft.com/office/powerpoint/2010/main" val="108590552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Managing Demand </a:t>
            </a:r>
            <a:r>
              <a:rPr lang="en-US" sz="2000" b="0" kern="1200" dirty="0" smtClean="0">
                <a:latin typeface="Times New Roman" panose="02020603050405020304" pitchFamily="18" charset="0"/>
                <a:ea typeface="+mj-ea"/>
                <a:cs typeface="+mj-cs"/>
              </a:rPr>
              <a:t>(1 of 4)</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idx="1"/>
          </p:nvPr>
        </p:nvSpPr>
        <p:spPr>
          <a:xfrm>
            <a:off x="457200" y="1600200"/>
            <a:ext cx="8229600" cy="553968"/>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With promotion, three factors lead to increased </a:t>
            </a:r>
            <a:r>
              <a:rPr lang="en-US" sz="2400" kern="1200" dirty="0" smtClean="0">
                <a:solidFill>
                  <a:srgbClr val="000000"/>
                </a:solidFill>
                <a:latin typeface="Arial (Body)"/>
                <a:ea typeface="+mn-ea"/>
                <a:cs typeface="+mn-cs"/>
              </a:rPr>
              <a:t>demand</a:t>
            </a:r>
            <a:endParaRPr lang="en-US" sz="2400" kern="1200" dirty="0">
              <a:solidFill>
                <a:srgbClr val="000000"/>
              </a:solidFill>
              <a:latin typeface="Arial (Body)"/>
              <a:ea typeface="+mn-ea"/>
              <a:cs typeface="+mn-cs"/>
            </a:endParaRPr>
          </a:p>
        </p:txBody>
      </p:sp>
      <p:sp>
        <p:nvSpPr>
          <p:cNvPr id="4" name="Content Placeholder 3"/>
          <p:cNvSpPr>
            <a:spLocks noGrp="1"/>
          </p:cNvSpPr>
          <p:nvPr>
            <p:ph idx="13"/>
          </p:nvPr>
        </p:nvSpPr>
        <p:spPr>
          <a:xfrm>
            <a:off x="473720" y="2197486"/>
            <a:ext cx="8229600" cy="1431087"/>
          </a:xfrm>
        </p:spPr>
        <p:txBody>
          <a:bodyPr/>
          <a:lstStyle/>
          <a:p>
            <a:pPr marL="741600" lvl="1" indent="-428400" defTabSz="457200">
              <a:spcAft>
                <a:spcPct val="0"/>
              </a:spcAft>
              <a:buSzPts val="2400"/>
              <a:buFont typeface="+mj-lt"/>
              <a:buAutoNum type="arabicPeriod"/>
            </a:pPr>
            <a:r>
              <a:rPr lang="en-US" sz="2400" kern="1200" dirty="0" smtClean="0">
                <a:solidFill>
                  <a:srgbClr val="000000"/>
                </a:solidFill>
                <a:latin typeface="Arial (Body)"/>
              </a:rPr>
              <a:t>Market </a:t>
            </a:r>
            <a:r>
              <a:rPr lang="en-US" sz="2400" kern="1200" dirty="0">
                <a:solidFill>
                  <a:srgbClr val="000000"/>
                </a:solidFill>
                <a:latin typeface="Arial (Body)"/>
              </a:rPr>
              <a:t>growth</a:t>
            </a:r>
          </a:p>
          <a:p>
            <a:pPr marL="741600" lvl="1" indent="-428400" defTabSz="457200">
              <a:spcAft>
                <a:spcPct val="0"/>
              </a:spcAft>
              <a:buSzPts val="2400"/>
              <a:buFont typeface="+mj-lt"/>
              <a:buAutoNum type="arabicPeriod"/>
            </a:pPr>
            <a:r>
              <a:rPr lang="en-US" sz="2400" kern="1200" dirty="0" smtClean="0">
                <a:solidFill>
                  <a:srgbClr val="000000"/>
                </a:solidFill>
                <a:latin typeface="Arial (Body)"/>
              </a:rPr>
              <a:t>Stealing </a:t>
            </a:r>
            <a:r>
              <a:rPr lang="en-US" sz="2400" kern="1200" dirty="0">
                <a:solidFill>
                  <a:srgbClr val="000000"/>
                </a:solidFill>
                <a:latin typeface="Arial (Body)"/>
              </a:rPr>
              <a:t>share</a:t>
            </a:r>
          </a:p>
          <a:p>
            <a:pPr marL="741600" lvl="1" indent="-428400" defTabSz="457200">
              <a:spcAft>
                <a:spcPct val="0"/>
              </a:spcAft>
              <a:buSzPts val="2400"/>
              <a:buFont typeface="+mj-lt"/>
              <a:buAutoNum type="arabicPeriod"/>
            </a:pPr>
            <a:r>
              <a:rPr lang="en-US" sz="2400" kern="1200" dirty="0" smtClean="0">
                <a:solidFill>
                  <a:srgbClr val="000000"/>
                </a:solidFill>
                <a:latin typeface="Arial (Body)"/>
              </a:rPr>
              <a:t>Forward buying</a:t>
            </a:r>
            <a:endParaRPr lang="en-US" sz="2400" kern="1200" dirty="0">
              <a:solidFill>
                <a:srgbClr val="000000"/>
              </a:solidFill>
              <a:latin typeface="Arial (Body)"/>
            </a:endParaRPr>
          </a:p>
        </p:txBody>
      </p:sp>
      <p:sp>
        <p:nvSpPr>
          <p:cNvPr id="5" name="Content Placeholder 4"/>
          <p:cNvSpPr>
            <a:spLocks noGrp="1"/>
          </p:cNvSpPr>
          <p:nvPr>
            <p:ph idx="14"/>
          </p:nvPr>
        </p:nvSpPr>
        <p:spPr>
          <a:xfrm>
            <a:off x="473720" y="3665627"/>
            <a:ext cx="8229600" cy="2299746"/>
          </a:xfrm>
        </p:spPr>
        <p:txBody>
          <a:bodyPr/>
          <a:lstStyle/>
          <a:p>
            <a:pPr marL="255600" indent="-255600" defTabSz="457200">
              <a:spcAft>
                <a:spcPct val="0"/>
              </a:spcAft>
            </a:pPr>
            <a:r>
              <a:rPr lang="en-US" sz="2400" kern="1200" dirty="0" smtClean="0">
                <a:solidFill>
                  <a:srgbClr val="000000"/>
                </a:solidFill>
                <a:latin typeface="Arial (Body)"/>
              </a:rPr>
              <a:t>Factors </a:t>
            </a:r>
            <a:r>
              <a:rPr lang="en-US" sz="2400" kern="1200" dirty="0">
                <a:solidFill>
                  <a:srgbClr val="000000"/>
                </a:solidFill>
                <a:latin typeface="Arial (Body)"/>
              </a:rPr>
              <a:t>influencing timing of a promotion</a:t>
            </a:r>
          </a:p>
          <a:p>
            <a:pPr marL="741553" lvl="1" indent="-284353" defTabSz="457200">
              <a:spcAft>
                <a:spcPct val="0"/>
              </a:spcAft>
              <a:buFont typeface="Arial" panose="020B0604020202020204" pitchFamily="34" charset="0"/>
            </a:pPr>
            <a:r>
              <a:rPr lang="en-US" sz="2400" kern="1200" dirty="0">
                <a:solidFill>
                  <a:srgbClr val="000000"/>
                </a:solidFill>
                <a:latin typeface="Arial (Body)"/>
              </a:rPr>
              <a:t>Impact of promotion on demand</a:t>
            </a:r>
          </a:p>
          <a:p>
            <a:pPr marL="741553" lvl="1" indent="-284353" defTabSz="457200">
              <a:spcAft>
                <a:spcPct val="0"/>
              </a:spcAft>
              <a:buFont typeface="Arial" panose="020B0604020202020204" pitchFamily="34" charset="0"/>
            </a:pPr>
            <a:r>
              <a:rPr lang="en-US" sz="2400" kern="1200" dirty="0">
                <a:solidFill>
                  <a:srgbClr val="000000"/>
                </a:solidFill>
                <a:latin typeface="Arial (Body)"/>
              </a:rPr>
              <a:t>Cost of holding inventory</a:t>
            </a:r>
          </a:p>
          <a:p>
            <a:pPr marL="741553" lvl="1" indent="-284353" defTabSz="457200">
              <a:spcAft>
                <a:spcPct val="0"/>
              </a:spcAft>
              <a:buFont typeface="Arial" panose="020B0604020202020204" pitchFamily="34" charset="0"/>
            </a:pPr>
            <a:r>
              <a:rPr lang="en-US" sz="2400" kern="1200" dirty="0">
                <a:solidFill>
                  <a:srgbClr val="000000"/>
                </a:solidFill>
                <a:latin typeface="Arial (Body)"/>
              </a:rPr>
              <a:t>Cost of changing the level of capacity</a:t>
            </a:r>
          </a:p>
          <a:p>
            <a:pPr marL="741553" lvl="1" indent="-284353" defTabSz="457200">
              <a:spcAft>
                <a:spcPct val="0"/>
              </a:spcAft>
              <a:buFont typeface="Arial" panose="020B0604020202020204" pitchFamily="34" charset="0"/>
            </a:pPr>
            <a:r>
              <a:rPr lang="en-US" sz="2400" kern="1200" dirty="0">
                <a:solidFill>
                  <a:srgbClr val="000000"/>
                </a:solidFill>
                <a:latin typeface="Arial (Body)"/>
              </a:rPr>
              <a:t>Product margins</a:t>
            </a:r>
          </a:p>
        </p:txBody>
      </p:sp>
    </p:spTree>
    <p:extLst>
      <p:ext uri="{BB962C8B-B14F-4D97-AF65-F5344CB8AC3E}">
        <p14:creationId xmlns:p14="http://schemas.microsoft.com/office/powerpoint/2010/main" val="309103337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Managing Demand </a:t>
            </a:r>
            <a:r>
              <a:rPr lang="en-US" sz="2000" b="0" kern="1200" dirty="0" smtClean="0">
                <a:latin typeface="Times New Roman" panose="02020603050405020304" pitchFamily="18" charset="0"/>
                <a:ea typeface="+mj-ea"/>
                <a:cs typeface="+mj-cs"/>
              </a:rPr>
              <a:t>(2 of 4)</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460829"/>
          </a:xfrm>
        </p:spPr>
        <p:txBody>
          <a:bodyPr/>
          <a:lstStyle/>
          <a:p>
            <a:pPr marL="0" indent="0">
              <a:buNone/>
            </a:pPr>
            <a:r>
              <a:rPr lang="en-US" sz="2000" b="1" kern="1200" dirty="0" smtClean="0">
                <a:solidFill>
                  <a:schemeClr val="tx1"/>
                </a:solidFill>
                <a:latin typeface="+mn-lt"/>
              </a:rPr>
              <a:t>Table 9-1 </a:t>
            </a:r>
            <a:r>
              <a:rPr lang="en-US" sz="2000" kern="1200" dirty="0" smtClean="0">
                <a:solidFill>
                  <a:schemeClr val="tx1"/>
                </a:solidFill>
                <a:latin typeface="+mn-lt"/>
              </a:rPr>
              <a:t>Summary </a:t>
            </a:r>
            <a:r>
              <a:rPr lang="en-US" sz="2000" kern="1200" dirty="0">
                <a:solidFill>
                  <a:schemeClr val="tx1"/>
                </a:solidFill>
                <a:latin typeface="+mn-lt"/>
              </a:rPr>
              <a:t>of Impact on Promotion Timing </a:t>
            </a:r>
          </a:p>
        </p:txBody>
      </p:sp>
      <p:graphicFrame>
        <p:nvGraphicFramePr>
          <p:cNvPr id="4" name="Table 3"/>
          <p:cNvGraphicFramePr>
            <a:graphicFrameLocks noGrp="1"/>
          </p:cNvGraphicFramePr>
          <p:nvPr>
            <p:extLst>
              <p:ext uri="{D42A27DB-BD31-4B8C-83A1-F6EECF244321}">
                <p14:modId xmlns:p14="http://schemas.microsoft.com/office/powerpoint/2010/main" val="3493555708"/>
              </p:ext>
            </p:extLst>
          </p:nvPr>
        </p:nvGraphicFramePr>
        <p:xfrm>
          <a:off x="457200" y="2205424"/>
          <a:ext cx="8229600" cy="4066912"/>
        </p:xfrm>
        <a:graphic>
          <a:graphicData uri="http://schemas.openxmlformats.org/drawingml/2006/table">
            <a:tbl>
              <a:tblPr firstRow="1" bandRow="1">
                <a:tableStyleId>{2D5ABB26-0587-4C30-8999-92F81FD0307C}</a:tableStyleId>
              </a:tblPr>
              <a:tblGrid>
                <a:gridCol w="3824514">
                  <a:extLst>
                    <a:ext uri="{9D8B030D-6E8A-4147-A177-3AD203B41FA5}">
                      <a16:colId xmlns:a16="http://schemas.microsoft.com/office/drawing/2014/main" val="20000"/>
                    </a:ext>
                  </a:extLst>
                </a:gridCol>
                <a:gridCol w="4405086">
                  <a:extLst>
                    <a:ext uri="{9D8B030D-6E8A-4147-A177-3AD203B41FA5}">
                      <a16:colId xmlns:a16="http://schemas.microsoft.com/office/drawing/2014/main" val="20001"/>
                    </a:ext>
                  </a:extLst>
                </a:gridCol>
              </a:tblGrid>
              <a:tr h="432164">
                <a:tc>
                  <a:txBody>
                    <a:bodyPr/>
                    <a:lstStyle/>
                    <a:p>
                      <a:pPr marL="266700" indent="0"/>
                      <a:r>
                        <a:rPr lang="en-US" sz="1400" b="1" kern="1200" dirty="0" smtClean="0">
                          <a:solidFill>
                            <a:schemeClr val="tx1"/>
                          </a:solidFill>
                          <a:latin typeface="+mn-lt"/>
                          <a:ea typeface="+mn-ea"/>
                          <a:cs typeface="+mn-cs"/>
                        </a:rPr>
                        <a:t>Factor</a:t>
                      </a:r>
                    </a:p>
                  </a:txBody>
                  <a:tcPr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r>
                        <a:rPr lang="en-US" sz="1400" b="1" kern="1200" dirty="0" smtClean="0">
                          <a:solidFill>
                            <a:schemeClr val="tx1"/>
                          </a:solidFill>
                          <a:latin typeface="+mn-lt"/>
                          <a:ea typeface="+mn-ea"/>
                          <a:cs typeface="+mn-cs"/>
                        </a:rPr>
                        <a:t>Impact on Timing of Promotion/</a:t>
                      </a:r>
                      <a:r>
                        <a:rPr lang="en-US" sz="1400" b="1" kern="1200" baseline="0" dirty="0" smtClean="0">
                          <a:solidFill>
                            <a:schemeClr val="tx1"/>
                          </a:solidFill>
                          <a:latin typeface="+mn-lt"/>
                          <a:ea typeface="+mn-ea"/>
                          <a:cs typeface="+mn-cs"/>
                        </a:rPr>
                        <a:t> </a:t>
                      </a:r>
                      <a:r>
                        <a:rPr lang="en-US" sz="1400" b="1" kern="1200" dirty="0" smtClean="0">
                          <a:solidFill>
                            <a:schemeClr val="tx1"/>
                          </a:solidFill>
                          <a:latin typeface="+mn-lt"/>
                          <a:ea typeface="+mn-ea"/>
                          <a:cs typeface="+mn-cs"/>
                        </a:rPr>
                        <a:t>Forward</a:t>
                      </a:r>
                      <a:r>
                        <a:rPr lang="en-US" sz="1400" b="1" kern="1200" baseline="0" dirty="0" smtClean="0">
                          <a:solidFill>
                            <a:schemeClr val="tx1"/>
                          </a:solidFill>
                          <a:latin typeface="+mn-lt"/>
                          <a:ea typeface="+mn-ea"/>
                          <a:cs typeface="+mn-cs"/>
                        </a:rPr>
                        <a:t> Buy</a:t>
                      </a:r>
                      <a:endParaRPr lang="en-US" sz="1400" b="1" kern="1200" dirty="0" smtClean="0">
                        <a:solidFill>
                          <a:schemeClr val="tx1"/>
                        </a:solidFill>
                        <a:latin typeface="+mn-lt"/>
                        <a:ea typeface="+mn-ea"/>
                        <a:cs typeface="+mn-cs"/>
                      </a:endParaRPr>
                    </a:p>
                  </a:txBody>
                  <a:tcPr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432164">
                <a:tc>
                  <a:txBody>
                    <a:bodyPr/>
                    <a:lstStyle/>
                    <a:p>
                      <a:pPr marL="266700" marR="0" indent="0" algn="l" defTabSz="457200" rtl="0" eaLnBrk="1" fontAlgn="auto" latinLnBrk="0" hangingPunct="1">
                        <a:lnSpc>
                          <a:spcPct val="100000"/>
                        </a:lnSpc>
                        <a:spcBef>
                          <a:spcPts val="0"/>
                        </a:spcBef>
                        <a:spcAft>
                          <a:spcPts val="0"/>
                        </a:spcAft>
                        <a:buClrTx/>
                        <a:buSzTx/>
                        <a:buFontTx/>
                        <a:buNone/>
                        <a:tabLst/>
                        <a:defRPr/>
                      </a:pPr>
                      <a:r>
                        <a:rPr lang="en-US" sz="1400" dirty="0" smtClean="0"/>
                        <a:t>High forward buying</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1400" b="0" kern="1200" dirty="0" smtClean="0">
                          <a:solidFill>
                            <a:schemeClr val="tx1"/>
                          </a:solidFill>
                          <a:effectLst/>
                          <a:latin typeface="+mn-lt"/>
                          <a:ea typeface="+mn-ea"/>
                          <a:cs typeface="+mn-cs"/>
                        </a:rPr>
                        <a:t>Favors promotion during low-demand periods</a:t>
                      </a:r>
                      <a:endParaRPr lang="en-US" sz="1400" dirty="0" smtClean="0"/>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432164">
                <a:tc>
                  <a:txBody>
                    <a:bodyPr/>
                    <a:lstStyle/>
                    <a:p>
                      <a:pPr marL="266700" marR="0" indent="0" algn="l" defTabSz="457200" rtl="0" eaLnBrk="1" fontAlgn="auto" latinLnBrk="0" hangingPunct="1">
                        <a:lnSpc>
                          <a:spcPct val="100000"/>
                        </a:lnSpc>
                        <a:spcBef>
                          <a:spcPts val="0"/>
                        </a:spcBef>
                        <a:spcAft>
                          <a:spcPts val="0"/>
                        </a:spcAft>
                        <a:buClrTx/>
                        <a:buSzTx/>
                        <a:buFontTx/>
                        <a:buNone/>
                        <a:tabLst/>
                        <a:defRPr/>
                      </a:pPr>
                      <a:r>
                        <a:rPr lang="en-US" sz="1400" dirty="0" smtClean="0"/>
                        <a:t>High ability steal market share</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1400" b="0" kern="1200" dirty="0" smtClean="0">
                          <a:solidFill>
                            <a:schemeClr val="tx1"/>
                          </a:solidFill>
                          <a:effectLst/>
                          <a:latin typeface="+mn-lt"/>
                          <a:ea typeface="+mn-ea"/>
                          <a:cs typeface="+mn-cs"/>
                        </a:rPr>
                        <a:t>Favors promotion during peak-demand periods</a:t>
                      </a:r>
                      <a:endParaRPr lang="en-US" sz="14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432164">
                <a:tc>
                  <a:txBody>
                    <a:bodyPr/>
                    <a:lstStyle/>
                    <a:p>
                      <a:pPr marL="266700" indent="0"/>
                      <a:r>
                        <a:rPr lang="en-US" sz="1400" dirty="0" smtClean="0"/>
                        <a:t>High ability to increase overall market</a:t>
                      </a:r>
                      <a:endParaRPr lang="en-US" sz="14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kern="1200" dirty="0" smtClean="0">
                          <a:solidFill>
                            <a:schemeClr val="tx1"/>
                          </a:solidFill>
                          <a:effectLst/>
                          <a:latin typeface="+mn-lt"/>
                          <a:ea typeface="+mn-ea"/>
                          <a:cs typeface="+mn-cs"/>
                        </a:rPr>
                        <a:t>Favors promotion during peak-demand periods</a:t>
                      </a:r>
                      <a:endParaRPr lang="en-US" sz="1400" dirty="0" smtClean="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432164">
                <a:tc>
                  <a:txBody>
                    <a:bodyPr/>
                    <a:lstStyle/>
                    <a:p>
                      <a:pPr marL="266700" marR="0" indent="0" algn="l" defTabSz="457200" rtl="0" eaLnBrk="1" fontAlgn="auto" latinLnBrk="0" hangingPunct="1">
                        <a:lnSpc>
                          <a:spcPct val="100000"/>
                        </a:lnSpc>
                        <a:spcBef>
                          <a:spcPts val="0"/>
                        </a:spcBef>
                        <a:spcAft>
                          <a:spcPts val="0"/>
                        </a:spcAft>
                        <a:buClrTx/>
                        <a:buSzTx/>
                        <a:buFontTx/>
                        <a:buNone/>
                        <a:tabLst/>
                        <a:defRPr/>
                      </a:pPr>
                      <a:r>
                        <a:rPr lang="en-US" sz="1400" dirty="0" smtClean="0"/>
                        <a:t>High margin</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kern="1200" dirty="0" smtClean="0">
                          <a:solidFill>
                            <a:schemeClr val="tx1"/>
                          </a:solidFill>
                          <a:effectLst/>
                          <a:latin typeface="+mn-lt"/>
                          <a:ea typeface="+mn-ea"/>
                          <a:cs typeface="+mn-cs"/>
                        </a:rPr>
                        <a:t>Favors promotion during peak-demand periods</a:t>
                      </a:r>
                      <a:endParaRPr lang="en-US" sz="14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r h="432164">
                <a:tc>
                  <a:txBody>
                    <a:bodyPr/>
                    <a:lstStyle/>
                    <a:p>
                      <a:pPr marL="266700" marR="0" indent="0" algn="l" defTabSz="457200" rtl="0" eaLnBrk="1" fontAlgn="auto" latinLnBrk="0" hangingPunct="1">
                        <a:lnSpc>
                          <a:spcPct val="100000"/>
                        </a:lnSpc>
                        <a:spcBef>
                          <a:spcPts val="0"/>
                        </a:spcBef>
                        <a:spcAft>
                          <a:spcPts val="0"/>
                        </a:spcAft>
                        <a:buClrTx/>
                        <a:buSzTx/>
                        <a:buFontTx/>
                        <a:buNone/>
                        <a:tabLst/>
                        <a:defRPr/>
                      </a:pPr>
                      <a:r>
                        <a:rPr lang="en-US" sz="1400" dirty="0" smtClean="0"/>
                        <a:t>Low margin</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1400" b="0" kern="1200" dirty="0" smtClean="0">
                          <a:solidFill>
                            <a:schemeClr val="tx1"/>
                          </a:solidFill>
                          <a:effectLst/>
                          <a:latin typeface="+mn-lt"/>
                          <a:ea typeface="+mn-ea"/>
                          <a:cs typeface="+mn-cs"/>
                        </a:rPr>
                        <a:t>Favors promotion during low-demand periods</a:t>
                      </a:r>
                      <a:endParaRPr lang="en-US" sz="14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6"/>
                  </a:ext>
                </a:extLst>
              </a:tr>
              <a:tr h="432164">
                <a:tc>
                  <a:txBody>
                    <a:bodyPr/>
                    <a:lstStyle/>
                    <a:p>
                      <a:pPr marL="266700" indent="0"/>
                      <a:r>
                        <a:rPr lang="en-US" sz="1400" dirty="0" smtClean="0"/>
                        <a:t>High manufacturer holding costs</a:t>
                      </a:r>
                      <a:endParaRPr lang="en-US" sz="14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kern="1200" dirty="0" smtClean="0">
                          <a:solidFill>
                            <a:schemeClr val="tx1"/>
                          </a:solidFill>
                          <a:effectLst/>
                          <a:latin typeface="+mn-lt"/>
                          <a:ea typeface="+mn-ea"/>
                          <a:cs typeface="+mn-cs"/>
                        </a:rPr>
                        <a:t>Favors promotion during low-demand periods</a:t>
                      </a:r>
                      <a:endParaRPr lang="en-US" sz="1400" dirty="0" smtClean="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7"/>
                  </a:ext>
                </a:extLst>
              </a:tr>
              <a:tr h="432164">
                <a:tc>
                  <a:txBody>
                    <a:bodyPr/>
                    <a:lstStyle/>
                    <a:p>
                      <a:pPr marL="266700" indent="0"/>
                      <a:r>
                        <a:rPr lang="en-US" sz="1400" dirty="0" smtClean="0"/>
                        <a:t>High costs of changing capacity</a:t>
                      </a:r>
                      <a:endParaRPr lang="en-US" sz="14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kern="1200" dirty="0" smtClean="0">
                          <a:solidFill>
                            <a:schemeClr val="tx1"/>
                          </a:solidFill>
                          <a:effectLst/>
                          <a:latin typeface="+mn-lt"/>
                          <a:ea typeface="+mn-ea"/>
                          <a:cs typeface="+mn-cs"/>
                        </a:rPr>
                        <a:t>Favors promotion during low-demand periods</a:t>
                      </a:r>
                      <a:endParaRPr lang="en-US" sz="14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8"/>
                  </a:ext>
                </a:extLst>
              </a:tr>
              <a:tr h="276736">
                <a:tc>
                  <a:txBody>
                    <a:bodyPr/>
                    <a:lstStyle/>
                    <a:p>
                      <a:pPr marL="266700" marR="0" indent="0" algn="l" defTabSz="457200" rtl="0" eaLnBrk="1" fontAlgn="auto" latinLnBrk="0" hangingPunct="1">
                        <a:lnSpc>
                          <a:spcPct val="100000"/>
                        </a:lnSpc>
                        <a:spcBef>
                          <a:spcPts val="0"/>
                        </a:spcBef>
                        <a:spcAft>
                          <a:spcPts val="0"/>
                        </a:spcAft>
                        <a:buClrTx/>
                        <a:buSzTx/>
                        <a:buFontTx/>
                        <a:buNone/>
                        <a:tabLst/>
                        <a:defRPr/>
                      </a:pPr>
                      <a:r>
                        <a:rPr lang="en-US" sz="1400" dirty="0" smtClean="0"/>
                        <a:t>High retailer holding costs</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1400" b="0" kern="1200" dirty="0" smtClean="0">
                          <a:solidFill>
                            <a:schemeClr val="tx1"/>
                          </a:solidFill>
                          <a:effectLst/>
                          <a:latin typeface="+mn-lt"/>
                          <a:ea typeface="+mn-ea"/>
                          <a:cs typeface="+mn-cs"/>
                        </a:rPr>
                        <a:t>Decreases forward buying by retailer</a:t>
                      </a:r>
                      <a:endParaRPr lang="en-US" sz="1400"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9"/>
                  </a:ext>
                </a:extLst>
              </a:tr>
              <a:tr h="276736">
                <a:tc>
                  <a:txBody>
                    <a:bodyPr/>
                    <a:lstStyle/>
                    <a:p>
                      <a:pPr marL="266700" indent="0"/>
                      <a:r>
                        <a:rPr lang="en-US" sz="1400" dirty="0" smtClean="0"/>
                        <a:t>High promotion elasticity of consumer</a:t>
                      </a:r>
                      <a:endParaRPr lang="en-US" sz="1400" dirty="0"/>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r>
                        <a:rPr lang="en-US" sz="1400" b="0" kern="1200" dirty="0" smtClean="0">
                          <a:solidFill>
                            <a:schemeClr val="tx1"/>
                          </a:solidFill>
                          <a:effectLst/>
                          <a:latin typeface="+mn-lt"/>
                          <a:ea typeface="+mn-ea"/>
                          <a:cs typeface="+mn-cs"/>
                        </a:rPr>
                        <a:t>Decreases forward buying by retailer</a:t>
                      </a:r>
                      <a:endParaRPr lang="en-US" sz="1400" dirty="0"/>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292942983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1</a:t>
            </a:r>
            <a:endParaRPr lang="en-US" sz="2000" b="0"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p:txBody>
          <a:bodyPr wrap="square" lIns="91425" tIns="91425" rIns="91425" bIns="91425">
            <a:spAutoFit/>
          </a:bodyPr>
          <a:lstStyle/>
          <a:p>
            <a:pPr marL="0" lvl="0" indent="0" defTabSz="457200">
              <a:spcAft>
                <a:spcPct val="0"/>
              </a:spcAft>
              <a:buSzPct val="100000"/>
              <a:buNone/>
            </a:pPr>
            <a:r>
              <a:rPr lang="en-US" sz="2200" kern="1200" dirty="0">
                <a:solidFill>
                  <a:srgbClr val="000000"/>
                </a:solidFill>
                <a:latin typeface="Arial (Body)"/>
                <a:ea typeface="+mn-ea"/>
                <a:cs typeface="+mn-cs"/>
              </a:rPr>
              <a:t>Companies can maximize profits by managing supply and demand to improve synchronization in a supply chain in the face of predictable variability. Supply can be managed using capacity or inventory. Companies can reduce the capacity required through the use of workforce flexibility, subcontracting, dual facilities, and product flexibility. Companies can reduce the inventory required by emphasizing common parts and building and holding products with predictable demand ahead of time. Demand can be managed using pricing and promotion decisions because the timing of promotions has a tremendous impact on demand. Therefore, using pricing to shape demand in concert with supply planning can help improve supply chain </a:t>
            </a:r>
            <a:r>
              <a:rPr lang="en-US" sz="2200" kern="1200" dirty="0" smtClean="0">
                <a:solidFill>
                  <a:srgbClr val="000000"/>
                </a:solidFill>
                <a:latin typeface="Arial (Body)"/>
                <a:ea typeface="+mn-ea"/>
                <a:cs typeface="+mn-cs"/>
              </a:rPr>
              <a:t>profits.</a:t>
            </a:r>
            <a:endParaRPr lang="en-US" sz="2200" kern="1200" dirty="0">
              <a:solidFill>
                <a:srgbClr val="000000"/>
              </a:solidFill>
              <a:latin typeface="Arial (Body)"/>
              <a:ea typeface="+mn-ea"/>
              <a:cs typeface="+mn-cs"/>
            </a:endParaRPr>
          </a:p>
        </p:txBody>
      </p:sp>
    </p:spTree>
    <p:extLst>
      <p:ext uri="{BB962C8B-B14F-4D97-AF65-F5344CB8AC3E}">
        <p14:creationId xmlns:p14="http://schemas.microsoft.com/office/powerpoint/2010/main" val="806437161"/>
      </p:ext>
    </p:extLst>
  </p:cSld>
  <p:clrMapOvr>
    <a:masterClrMapping/>
  </p:clrMapOvr>
  <p:timing>
    <p:tnLst>
      <p:par>
        <p:cTn id="1" dur="indefinite" restart="never" nodeType="tmRoot"/>
      </p:par>
    </p:tnLst>
  </p:timing>
</p:sld>
</file>

<file path=ppt/theme/theme1.xml><?xml version="1.0" encoding="utf-8"?>
<a:theme xmlns:a="http://schemas.openxmlformats.org/drawingml/2006/main" name="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7840</TotalTime>
  <Words>1324</Words>
  <Application>Microsoft Office PowerPoint</Application>
  <PresentationFormat>On-screen Show (4:3)</PresentationFormat>
  <Paragraphs>215</Paragraphs>
  <Slides>27</Slides>
  <Notes>2</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27</vt:i4>
      </vt:variant>
    </vt:vector>
  </HeadingPairs>
  <TitlesOfParts>
    <vt:vector size="36" baseType="lpstr">
      <vt:lpstr>MS PGothic</vt:lpstr>
      <vt:lpstr>Arial</vt:lpstr>
      <vt:lpstr>Arial (Body)</vt:lpstr>
      <vt:lpstr>Calibri</vt:lpstr>
      <vt:lpstr>Noto Sans Symbols</vt:lpstr>
      <vt:lpstr>Times New Roman</vt:lpstr>
      <vt:lpstr>Verdana</vt:lpstr>
      <vt:lpstr>508 Lecture</vt:lpstr>
      <vt:lpstr>1_508 Lecture</vt:lpstr>
      <vt:lpstr>Supply Chain Management: Strategy, Planning, and Operation</vt:lpstr>
      <vt:lpstr>Learning Objectives</vt:lpstr>
      <vt:lpstr>Responding to Predictable Variability in a Supply Chain</vt:lpstr>
      <vt:lpstr>Managing Supply (1 of 2)</vt:lpstr>
      <vt:lpstr>Managing Supply (2 of 2)</vt:lpstr>
      <vt:lpstr>Inventory/Capacity Trade-Off</vt:lpstr>
      <vt:lpstr>Managing Demand (1 of 4)</vt:lpstr>
      <vt:lpstr>Managing Demand (2 of 4)</vt:lpstr>
      <vt:lpstr>Summary of Learning Objective 1</vt:lpstr>
      <vt:lpstr>Sales and Operations Planning at Red Tomato</vt:lpstr>
      <vt:lpstr>Managing Demand (3 of 4)</vt:lpstr>
      <vt:lpstr>Managing Demand (4 of 4)</vt:lpstr>
      <vt:lpstr>When to Promote</vt:lpstr>
      <vt:lpstr>Promotion in January (1 of 2)</vt:lpstr>
      <vt:lpstr>Promotion in January (2 of 2)</vt:lpstr>
      <vt:lpstr>Promotion in April (1 of 2)</vt:lpstr>
      <vt:lpstr>Promotion in April (2 of 2)</vt:lpstr>
      <vt:lpstr>Discount Leads to Large Increase in Consumption (1 of 4)</vt:lpstr>
      <vt:lpstr>Discount Leads to Large Increase in Consumption (2 of 4)</vt:lpstr>
      <vt:lpstr>Discount Leads to Large Increase in Consumption (3 of 4)</vt:lpstr>
      <vt:lpstr>Discount Leads to Large Increase in Consumption (4 of 4)</vt:lpstr>
      <vt:lpstr>Supply Chain Performance</vt:lpstr>
      <vt:lpstr>Conclusions on Promotion (1 of 3)</vt:lpstr>
      <vt:lpstr>Conclusions on Promotion (2 of 3)</vt:lpstr>
      <vt:lpstr>Conclusions on Promotion (3 of 3)</vt:lpstr>
      <vt:lpstr>Summary of Learning Objective 2</vt:lpstr>
      <vt:lpstr>Copyright</vt:lpstr>
    </vt:vector>
  </TitlesOfParts>
  <Company>SPi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Supply Chain Management: Strategy, Planning, and Operation, 7e</dc:title>
  <dc:subject>Decision Science</dc:subject>
  <dc:creator>Chopra</dc:creator>
  <cp:keywords>Supply Chain Management</cp:keywords>
  <cp:lastModifiedBy>Vinoth Kumar S</cp:lastModifiedBy>
  <cp:revision>681</cp:revision>
  <dcterms:modified xsi:type="dcterms:W3CDTF">2017-12-07T13:46:52Z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682739</vt:lpwstr>
  </property>
  <property fmtid="{D5CDD505-2E9C-101B-9397-08002B2CF9AE}" pid="3" name="Offisync_ServerID">
    <vt:lpwstr>7e960520-0e88-4f05-9fa0-24079b61e486</vt:lpwstr>
  </property>
  <property fmtid="{D5CDD505-2E9C-101B-9397-08002B2CF9AE}" pid="4" name="Offisync_UpdateToken">
    <vt:lpwstr>2</vt:lpwstr>
  </property>
  <property fmtid="{D5CDD505-2E9C-101B-9397-08002B2CF9AE}" pid="5" name="Jive_VersionGuid">
    <vt:lpwstr>2e874262-9747-49d3-bf1e-677aeb587663</vt:lpwstr>
  </property>
  <property fmtid="{D5CDD505-2E9C-101B-9397-08002B2CF9AE}" pid="6" name="Offisync_ProviderInitializationData">
    <vt:lpwstr>https://neo.pearson.com</vt:lpwstr>
  </property>
  <property fmtid="{D5CDD505-2E9C-101B-9397-08002B2CF9AE}" pid="7" name="Jive_LatestUserAccountName">
    <vt:lpwstr>joel</vt:lpwstr>
  </property>
</Properties>
</file>